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27" r:id="rId3"/>
    <p:sldId id="528" r:id="rId4"/>
    <p:sldId id="529" r:id="rId5"/>
    <p:sldId id="522" r:id="rId6"/>
    <p:sldId id="523" r:id="rId7"/>
    <p:sldId id="530" r:id="rId8"/>
    <p:sldId id="263" r:id="rId9"/>
    <p:sldId id="303" r:id="rId10"/>
    <p:sldId id="268" r:id="rId11"/>
    <p:sldId id="260" r:id="rId12"/>
    <p:sldId id="337" r:id="rId13"/>
    <p:sldId id="302" r:id="rId14"/>
    <p:sldId id="301" r:id="rId15"/>
    <p:sldId id="339" r:id="rId16"/>
    <p:sldId id="512" r:id="rId17"/>
    <p:sldId id="293" r:id="rId18"/>
    <p:sldId id="266" r:id="rId19"/>
    <p:sldId id="526" r:id="rId20"/>
    <p:sldId id="265" r:id="rId21"/>
    <p:sldId id="525"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993"/>
    <a:srgbClr val="521B93"/>
    <a:srgbClr val="3DA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8"/>
          </a:solidFill>
        </a:fill>
      </a:tcStyle>
    </a:wholeTbl>
    <a:band2H>
      <a:tcTxStyle/>
      <a:tcStyle>
        <a:tcBdr/>
        <a:fill>
          <a:solidFill>
            <a:srgbClr val="E7F0F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28"/>
    <p:restoredTop sz="80476"/>
  </p:normalViewPr>
  <p:slideViewPr>
    <p:cSldViewPr snapToGrid="0" snapToObjects="1">
      <p:cViewPr varScale="1">
        <p:scale>
          <a:sx n="83" d="100"/>
          <a:sy n="83" d="100"/>
        </p:scale>
        <p:origin x="1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27" name="Shape 2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435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GB" sz="1200" b="0" i="0" u="none" strike="noStrike" dirty="0">
                <a:effectLst/>
                <a:latin typeface="+mn-lt"/>
                <a:ea typeface="+mn-ea"/>
                <a:cs typeface="+mn-cs"/>
                <a:sym typeface="Calibri"/>
              </a:rPr>
              <a:t>1. Add Thermometers to your email signatures by inserting  our buttons and attaching your unique links. Whether you use Outlook or Gmail signatures, our feedback buttons can give you continuous insight into how your customers are feeling.</a:t>
            </a:r>
          </a:p>
          <a:p>
            <a:r>
              <a:rPr lang="en-GB" sz="1200" b="0" i="0" u="none" strike="noStrike" dirty="0">
                <a:effectLst/>
                <a:latin typeface="+mn-lt"/>
                <a:ea typeface="+mn-ea"/>
                <a:cs typeface="+mn-cs"/>
                <a:sym typeface="Calibri"/>
              </a:rPr>
              <a:t>2. Automatically append thermometers to emails sent by your CRM, ticketing, helpdesk, HR or other system. Works beautifully with Salesforce, ServiceNow, Kaseya, ConnectWise, Autotask, and hundreds more.</a:t>
            </a:r>
          </a:p>
          <a:p>
            <a:r>
              <a:rPr lang="en-GB" sz="1200" b="0" i="0" u="none" strike="noStrike" dirty="0">
                <a:effectLst/>
                <a:latin typeface="+mn-lt"/>
                <a:ea typeface="+mn-ea"/>
                <a:cs typeface="+mn-cs"/>
                <a:sym typeface="Calibri"/>
              </a:rPr>
              <a:t>3. Send branded 1-click surveys from our own </a:t>
            </a:r>
            <a:r>
              <a:rPr lang="en-GB" sz="1200" b="0" i="0" u="none" strike="noStrike" dirty="0" err="1">
                <a:effectLst/>
                <a:latin typeface="+mn-lt"/>
                <a:ea typeface="+mn-ea"/>
                <a:cs typeface="+mn-cs"/>
                <a:sym typeface="Calibri"/>
              </a:rPr>
              <a:t>syste</a:t>
            </a:r>
            <a:r>
              <a:rPr lang="en-GB" sz="1200" b="0" i="0" u="none" strike="noStrike" dirty="0">
                <a:effectLst/>
                <a:latin typeface="+mn-lt"/>
                <a:ea typeface="+mn-ea"/>
                <a:cs typeface="+mn-cs"/>
                <a:sym typeface="Calibri"/>
              </a:rPr>
              <a:t>, </a:t>
            </a:r>
            <a:r>
              <a:rPr lang="en-US" dirty="0"/>
              <a:t>Using this approach you can upload a CSV or your contacts and send a survey out in a single blast. Similar to MailChimp. This can be sent via API and webhooks, so can be triggered by other systems in your business. The template is already available inside Customer Thermometer and can be sent in minutes. No coding or development required. </a:t>
            </a:r>
            <a:r>
              <a:rPr lang="en-GB" sz="1200" b="0" i="0" u="none" strike="noStrike" dirty="0">
                <a:effectLst/>
                <a:latin typeface="+mn-lt"/>
                <a:ea typeface="+mn-ea"/>
                <a:cs typeface="+mn-cs"/>
                <a:sym typeface="Calibri"/>
              </a:rPr>
              <a:t>Customize your email template, then upload your recipients, alongside any associated data, such as Account manager, customer type etc. We then send your 1-click emails and collect your results.</a:t>
            </a:r>
          </a:p>
          <a:p>
            <a:r>
              <a:rPr lang="en-GB" sz="1200" b="0" i="0" u="none" strike="noStrike" dirty="0">
                <a:effectLst/>
                <a:latin typeface="+mn-lt"/>
                <a:ea typeface="+mn-ea"/>
                <a:cs typeface="+mn-cs"/>
                <a:sym typeface="Calibri"/>
              </a:rPr>
              <a:t>4. Use our iOS app</a:t>
            </a:r>
          </a:p>
        </p:txBody>
      </p:sp>
    </p:spTree>
    <p:extLst>
      <p:ext uri="{BB962C8B-B14F-4D97-AF65-F5344CB8AC3E}">
        <p14:creationId xmlns:p14="http://schemas.microsoft.com/office/powerpoint/2010/main" val="398441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A9A0541-4CA6-C64C-B021-2A6FE238E392}" type="slidenum">
              <a:rPr lang="en-US" smtClean="0"/>
              <a:t>12</a:t>
            </a:fld>
            <a:endParaRPr lang="en-US"/>
          </a:p>
        </p:txBody>
      </p:sp>
    </p:spTree>
    <p:extLst>
      <p:ext uri="{BB962C8B-B14F-4D97-AF65-F5344CB8AC3E}">
        <p14:creationId xmlns:p14="http://schemas.microsoft.com/office/powerpoint/2010/main" val="128372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dirty="0">
                <a:solidFill>
                  <a:schemeClr val="tx1">
                    <a:lumMod val="50000"/>
                    <a:lumOff val="50000"/>
                  </a:schemeClr>
                </a:solidFill>
              </a:rPr>
              <a:t>Customer Thermometer gathers max response </a:t>
            </a:r>
            <a:br>
              <a:rPr lang="en-US" sz="1200" b="1" dirty="0">
                <a:solidFill>
                  <a:schemeClr val="tx1">
                    <a:lumMod val="50000"/>
                    <a:lumOff val="50000"/>
                  </a:schemeClr>
                </a:solidFill>
              </a:rPr>
            </a:br>
            <a:r>
              <a:rPr lang="en-US" sz="1200" dirty="0">
                <a:solidFill>
                  <a:schemeClr val="tx1">
                    <a:lumMod val="50000"/>
                    <a:lumOff val="50000"/>
                  </a:schemeClr>
                </a:solidFill>
              </a:rPr>
              <a:t>-emails</a:t>
            </a:r>
          </a:p>
          <a:p>
            <a:r>
              <a:rPr lang="en-US" sz="1200" dirty="0">
                <a:solidFill>
                  <a:schemeClr val="tx1">
                    <a:lumMod val="50000"/>
                    <a:lumOff val="50000"/>
                  </a:schemeClr>
                </a:solidFill>
              </a:rPr>
              <a:t>-embedded</a:t>
            </a:r>
          </a:p>
          <a:p>
            <a:r>
              <a:rPr lang="en-US" sz="1200" dirty="0">
                <a:solidFill>
                  <a:schemeClr val="tx1">
                    <a:lumMod val="50000"/>
                    <a:lumOff val="50000"/>
                  </a:schemeClr>
                </a:solidFill>
              </a:rPr>
              <a:t>-Outlook</a:t>
            </a:r>
          </a:p>
          <a:p>
            <a:r>
              <a:rPr lang="en-US" sz="1200" dirty="0">
                <a:solidFill>
                  <a:schemeClr val="tx1">
                    <a:lumMod val="50000"/>
                    <a:lumOff val="50000"/>
                  </a:schemeClr>
                </a:solidFill>
              </a:rPr>
              <a:t>-tablet</a:t>
            </a:r>
          </a:p>
          <a:p>
            <a:r>
              <a:rPr lang="en-US" sz="1200" dirty="0">
                <a:solidFill>
                  <a:schemeClr val="tx1">
                    <a:lumMod val="50000"/>
                    <a:lumOff val="50000"/>
                  </a:schemeClr>
                </a:solidFill>
              </a:rPr>
              <a:t>-in-account</a:t>
            </a:r>
          </a:p>
          <a:p>
            <a:r>
              <a:rPr lang="en-US" sz="1200" dirty="0">
                <a:solidFill>
                  <a:schemeClr val="tx1">
                    <a:lumMod val="50000"/>
                    <a:lumOff val="50000"/>
                  </a:schemeClr>
                </a:solidFill>
              </a:rPr>
              <a:t>It’s how you drive and use the feedback across your business that counts. </a:t>
            </a:r>
          </a:p>
          <a:p>
            <a:pPr marL="0" marR="0" lvl="0" indent="0" defTabSz="914400" eaLnBrk="1" fontAlgn="auto" latinLnBrk="0" hangingPunct="1">
              <a:lnSpc>
                <a:spcPct val="100000"/>
              </a:lnSpc>
              <a:spcBef>
                <a:spcPts val="400"/>
              </a:spcBef>
              <a:spcAft>
                <a:spcPts val="0"/>
              </a:spcAft>
              <a:buClrTx/>
              <a:buSzTx/>
              <a:buFontTx/>
              <a:buNone/>
              <a:tabLst/>
              <a:defRPr/>
            </a:pPr>
            <a:r>
              <a:rPr lang="en-US" sz="1200" dirty="0">
                <a:solidFill>
                  <a:schemeClr val="tx1">
                    <a:lumMod val="50000"/>
                    <a:lumOff val="50000"/>
                  </a:schemeClr>
                </a:solidFill>
              </a:rPr>
              <a:t>Negative responses: drive Alerts, service recovery communications, action &amp; further survey/info gathering, staff training</a:t>
            </a:r>
          </a:p>
          <a:p>
            <a:pPr marL="0" marR="0" lvl="0" indent="0" defTabSz="914400" eaLnBrk="1" fontAlgn="auto" latinLnBrk="0" hangingPunct="1">
              <a:lnSpc>
                <a:spcPct val="100000"/>
              </a:lnSpc>
              <a:spcBef>
                <a:spcPts val="400"/>
              </a:spcBef>
              <a:spcAft>
                <a:spcPts val="0"/>
              </a:spcAft>
              <a:buClrTx/>
              <a:buSzTx/>
              <a:buFontTx/>
              <a:buNone/>
              <a:tabLst/>
              <a:defRPr/>
            </a:pPr>
            <a:r>
              <a:rPr lang="en-US" sz="1200" dirty="0">
                <a:solidFill>
                  <a:schemeClr val="tx1">
                    <a:lumMod val="50000"/>
                    <a:lumOff val="50000"/>
                  </a:schemeClr>
                </a:solidFill>
              </a:rPr>
              <a:t>Positive responses: Alerts, feedback thanks, staff reward, social media further survey/info gathering, staff training</a:t>
            </a:r>
          </a:p>
          <a:p>
            <a:pPr marL="0" marR="0" lvl="0" indent="0" defTabSz="914400" eaLnBrk="1" fontAlgn="auto" latinLnBrk="0" hangingPunct="1">
              <a:lnSpc>
                <a:spcPct val="100000"/>
              </a:lnSpc>
              <a:spcBef>
                <a:spcPts val="400"/>
              </a:spcBef>
              <a:spcAft>
                <a:spcPts val="0"/>
              </a:spcAft>
              <a:buClrTx/>
              <a:buSzTx/>
              <a:buFontTx/>
              <a:buNone/>
              <a:tabLst/>
              <a:defRPr/>
            </a:pPr>
            <a:r>
              <a:rPr lang="en-US" sz="1200" dirty="0">
                <a:solidFill>
                  <a:schemeClr val="tx1">
                    <a:lumMod val="50000"/>
                    <a:lumOff val="50000"/>
                  </a:schemeClr>
                </a:solidFill>
              </a:rPr>
              <a:t>EFM/CRM/helpdesk writeback for sales &amp; service intel. Per contact/per account sats reports</a:t>
            </a:r>
          </a:p>
          <a:p>
            <a:pPr marL="0" marR="0" lvl="0" indent="0" defTabSz="914400" eaLnBrk="1" fontAlgn="auto" latinLnBrk="0" hangingPunct="1">
              <a:lnSpc>
                <a:spcPct val="100000"/>
              </a:lnSpc>
              <a:spcBef>
                <a:spcPts val="400"/>
              </a:spcBef>
              <a:spcAft>
                <a:spcPts val="0"/>
              </a:spcAft>
              <a:buClrTx/>
              <a:buSzTx/>
              <a:buFontTx/>
              <a:buNone/>
              <a:tabLst/>
              <a:defRPr/>
            </a:pPr>
            <a:r>
              <a:rPr lang="en-US" sz="1200" dirty="0">
                <a:solidFill>
                  <a:schemeClr val="tx1">
                    <a:lumMod val="50000"/>
                    <a:lumOff val="50000"/>
                  </a:schemeClr>
                </a:solidFill>
              </a:rPr>
              <a:t>The idea here is to be constantly driving responses towards the positive. Continuous improvement.</a:t>
            </a:r>
          </a:p>
          <a:p>
            <a:pPr marL="0" marR="0" lvl="0" indent="0" defTabSz="914400" eaLnBrk="1" fontAlgn="auto" latinLnBrk="0" hangingPunct="1">
              <a:lnSpc>
                <a:spcPct val="100000"/>
              </a:lnSpc>
              <a:spcBef>
                <a:spcPts val="400"/>
              </a:spcBef>
              <a:spcAft>
                <a:spcPts val="0"/>
              </a:spcAft>
              <a:buClrTx/>
              <a:buSzTx/>
              <a:buFontTx/>
              <a:buNone/>
              <a:tabLst/>
              <a:defRPr/>
            </a:pPr>
            <a:endParaRPr lang="en-US" sz="1200" dirty="0">
              <a:solidFill>
                <a:schemeClr val="tx1">
                  <a:lumMod val="50000"/>
                  <a:lumOff val="50000"/>
                </a:schemeClr>
              </a:solidFill>
            </a:endParaRPr>
          </a:p>
          <a:p>
            <a:pPr marL="0" marR="0" lvl="0" indent="0" defTabSz="914400" eaLnBrk="1" fontAlgn="auto" latinLnBrk="0" hangingPunct="1">
              <a:lnSpc>
                <a:spcPct val="100000"/>
              </a:lnSpc>
              <a:spcBef>
                <a:spcPts val="400"/>
              </a:spcBef>
              <a:spcAft>
                <a:spcPts val="0"/>
              </a:spcAft>
              <a:buClrTx/>
              <a:buSzTx/>
              <a:buFontTx/>
              <a:buNone/>
              <a:tabLst/>
              <a:defRPr/>
            </a:pPr>
            <a:endParaRPr lang="en-US" sz="1200"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71106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4 modes of operation all feed back into central real-time reporting &amp; analytics: temp rating, comparison reports, built-in NPS measure, league tables and 6 other reporting types</a:t>
            </a:r>
          </a:p>
          <a:p>
            <a:pPr lvl="1"/>
            <a:r>
              <a:rPr lang="en-US" dirty="0"/>
              <a:t>Context-sensitive landing pages, alerts and iPhone/Android notifications</a:t>
            </a:r>
          </a:p>
          <a:p>
            <a:pPr lvl="1"/>
            <a:r>
              <a:rPr lang="en-US" dirty="0"/>
              <a:t>Self-service with powerful real-time analytics including geolocation, comment cloud, sort by rating </a:t>
            </a:r>
            <a:r>
              <a:rPr lang="en-US" dirty="0" err="1"/>
              <a:t>etc</a:t>
            </a:r>
            <a:endParaRPr lang="en-US" dirty="0"/>
          </a:p>
          <a:p>
            <a:pPr marL="0" marR="0" lvl="0" indent="0" defTabSz="914400" eaLnBrk="1" fontAlgn="base" latinLnBrk="0" hangingPunct="1">
              <a:lnSpc>
                <a:spcPct val="100000"/>
              </a:lnSpc>
              <a:spcBef>
                <a:spcPts val="400"/>
              </a:spcBef>
              <a:spcAft>
                <a:spcPts val="0"/>
              </a:spcAft>
              <a:buClrTx/>
              <a:buSzTx/>
              <a:buFontTx/>
              <a:buNone/>
              <a:tabLst/>
              <a:defRPr/>
            </a:pPr>
            <a:r>
              <a:rPr lang="en-GB" sz="1200" b="0" i="0" u="none" strike="noStrike" dirty="0">
                <a:effectLst/>
                <a:latin typeface="+mn-lt"/>
                <a:ea typeface="+mn-ea"/>
                <a:cs typeface="+mn-cs"/>
                <a:sym typeface="Calibri"/>
              </a:rPr>
              <a:t>You can also view and share reporting data using our secure API, without needing to log into your account. API using either the </a:t>
            </a:r>
            <a:r>
              <a:rPr lang="en-GB" sz="1200" b="1" i="0" u="none" strike="noStrike" dirty="0">
                <a:effectLst/>
                <a:latin typeface="+mn-lt"/>
                <a:ea typeface="+mn-ea"/>
                <a:cs typeface="+mn-cs"/>
                <a:sym typeface="Calibri"/>
              </a:rPr>
              <a:t>REST </a:t>
            </a:r>
            <a:r>
              <a:rPr lang="en-GB" sz="1200" b="0" i="0" u="none" strike="noStrike" dirty="0">
                <a:effectLst/>
                <a:latin typeface="+mn-lt"/>
                <a:ea typeface="+mn-ea"/>
                <a:cs typeface="+mn-cs"/>
                <a:sym typeface="Calibri"/>
              </a:rPr>
              <a:t>or</a:t>
            </a:r>
            <a:r>
              <a:rPr lang="en-GB" sz="1200" b="1" i="0" u="none" strike="noStrike" dirty="0">
                <a:effectLst/>
                <a:latin typeface="+mn-lt"/>
                <a:ea typeface="+mn-ea"/>
                <a:cs typeface="+mn-cs"/>
                <a:sym typeface="Calibri"/>
              </a:rPr>
              <a:t> SOAP</a:t>
            </a:r>
            <a:r>
              <a:rPr lang="en-GB" sz="1200" b="0" i="0" u="none" strike="noStrike" dirty="0">
                <a:effectLst/>
                <a:latin typeface="+mn-lt"/>
                <a:ea typeface="+mn-ea"/>
                <a:cs typeface="+mn-cs"/>
                <a:sym typeface="Calibri"/>
              </a:rPr>
              <a:t> method. Create buttons or triggers within your 3rd party cloud accounts (such as </a:t>
            </a:r>
            <a:r>
              <a:rPr lang="en-GB" sz="1200" b="0" i="0" u="none" strike="noStrike" dirty="0" err="1">
                <a:effectLst/>
                <a:latin typeface="+mn-lt"/>
                <a:ea typeface="+mn-ea"/>
                <a:cs typeface="+mn-cs"/>
                <a:sym typeface="Calibri"/>
              </a:rPr>
              <a:t>Salesforce.com</a:t>
            </a:r>
            <a:r>
              <a:rPr lang="en-GB" sz="1200" b="0" i="0" u="none" strike="noStrike" dirty="0">
                <a:effectLst/>
                <a:latin typeface="+mn-lt"/>
                <a:ea typeface="+mn-ea"/>
                <a:cs typeface="+mn-cs"/>
                <a:sym typeface="Calibri"/>
              </a:rPr>
              <a:t> or </a:t>
            </a:r>
            <a:r>
              <a:rPr lang="en-GB" sz="1200" b="0" i="0" u="none" strike="noStrike" dirty="0" err="1">
                <a:effectLst/>
                <a:latin typeface="+mn-lt"/>
                <a:ea typeface="+mn-ea"/>
                <a:cs typeface="+mn-cs"/>
                <a:sym typeface="Calibri"/>
              </a:rPr>
              <a:t>Zendesk.com</a:t>
            </a:r>
            <a:r>
              <a:rPr lang="en-GB" sz="1200" b="0" i="0" u="none" strike="noStrike" dirty="0">
                <a:effectLst/>
                <a:latin typeface="+mn-lt"/>
                <a:ea typeface="+mn-ea"/>
                <a:cs typeface="+mn-cs"/>
                <a:sym typeface="Calibri"/>
              </a:rPr>
              <a:t>) to send an Email Thermometer survey directly to a customer contact record.</a:t>
            </a:r>
          </a:p>
          <a:p>
            <a:pPr marL="0" marR="0" lvl="0" indent="0" defTabSz="914400" eaLnBrk="1" fontAlgn="base" latinLnBrk="0" hangingPunct="1">
              <a:lnSpc>
                <a:spcPct val="100000"/>
              </a:lnSpc>
              <a:spcBef>
                <a:spcPts val="400"/>
              </a:spcBef>
              <a:spcAft>
                <a:spcPts val="0"/>
              </a:spcAft>
              <a:buClrTx/>
              <a:buSzTx/>
              <a:buFontTx/>
              <a:buNone/>
              <a:tabLst/>
              <a:defRPr/>
            </a:pPr>
            <a:endParaRPr lang="en-GB" sz="1200" b="0" i="0" u="none" strike="noStrike" dirty="0">
              <a:effectLst/>
              <a:latin typeface="+mn-lt"/>
              <a:ea typeface="+mn-ea"/>
              <a:cs typeface="+mn-cs"/>
              <a:sym typeface="Calibri"/>
            </a:endParaRPr>
          </a:p>
          <a:p>
            <a:r>
              <a:rPr lang="en-GB" sz="1200" b="0" i="0" u="none" strike="noStrike" dirty="0">
                <a:effectLst/>
                <a:latin typeface="+mn-lt"/>
                <a:ea typeface="+mn-ea"/>
                <a:cs typeface="+mn-cs"/>
                <a:sym typeface="Calibri"/>
              </a:rPr>
              <a:t>Customer Thermometer webhooks can provide other applications with real-time information. They deliver data to other applications as it happens, meaning you get data immediately.</a:t>
            </a:r>
          </a:p>
          <a:p>
            <a:r>
              <a:rPr lang="en-GB" sz="1200" b="0" i="0" u="none" strike="noStrike" dirty="0">
                <a:effectLst/>
                <a:latin typeface="+mn-lt"/>
                <a:ea typeface="+mn-ea"/>
                <a:cs typeface="+mn-cs"/>
                <a:sym typeface="Calibri"/>
              </a:rPr>
              <a:t>Webhooks are a useful tool for executing an action in another app or system after a specific response event happens – for example. when a customer hits a gold star, or leaves a comment on a red response.</a:t>
            </a:r>
          </a:p>
          <a:p>
            <a:r>
              <a:rPr lang="en-GB" sz="1200" b="0" i="0" u="none" strike="noStrike" dirty="0">
                <a:effectLst/>
                <a:latin typeface="+mn-lt"/>
                <a:ea typeface="+mn-ea"/>
                <a:cs typeface="+mn-cs"/>
                <a:sym typeface="Calibri"/>
              </a:rPr>
              <a:t>They can be used as alerts to keep your systems and partner applications in sync with response events that occur within Customer Thermometer.</a:t>
            </a:r>
          </a:p>
          <a:p>
            <a:r>
              <a:rPr lang="en-GB" sz="1200" b="0" i="0" u="none" strike="noStrike" dirty="0">
                <a:effectLst/>
                <a:latin typeface="+mn-lt"/>
                <a:ea typeface="+mn-ea"/>
                <a:cs typeface="+mn-cs"/>
                <a:sym typeface="Calibri"/>
              </a:rPr>
              <a:t>Customer Thermometer can send webhooks to any publicly accessible server. When an event in Customer Thermometer triggers a webhook (e.g., a red response is received), Customer Thermometer will attempt to send this notification to the endpoint(s) you specify. You can specify an unlimited number of endpoints for any combination of Thermometers.</a:t>
            </a:r>
            <a:endParaRPr lang="en-US" dirty="0"/>
          </a:p>
          <a:p>
            <a:endParaRPr lang="en-US" dirty="0"/>
          </a:p>
        </p:txBody>
      </p:sp>
    </p:spTree>
    <p:extLst>
      <p:ext uri="{BB962C8B-B14F-4D97-AF65-F5344CB8AC3E}">
        <p14:creationId xmlns:p14="http://schemas.microsoft.com/office/powerpoint/2010/main" val="15799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cs typeface="Roboto Bold"/>
                <a:sym typeface="Roboto Bold"/>
              </a:rPr>
              <a:t>Out of the box reports include:</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Mission control: at-a-glance overview of complete performance with a NPS option, real-time comments feed and world map showing feedback location</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Survey breakdown: individual view of feedback, ratings, comments, all trackable to individuals, on a survey-by-survey basis. See exactly who is happy and who is not.</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League tables: see your customer feedback ranked by agent, product, territory, service type, anything!</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Targets: set targets for CSAT, NPS, number of ratings, and immediately see if you are hitting them or not</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Report maker: create your own report for any combination of survey(s)</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err="1">
                <a:solidFill>
                  <a:srgbClr val="51B4AF"/>
                </a:solidFill>
                <a:latin typeface="Roboto Bold"/>
                <a:ea typeface="Roboto Bold"/>
                <a:sym typeface="Roboto Bold"/>
              </a:rPr>
              <a:t>TempTrack</a:t>
            </a:r>
            <a:r>
              <a:rPr lang="en-GB" dirty="0">
                <a:solidFill>
                  <a:srgbClr val="51B4AF"/>
                </a:solidFill>
                <a:latin typeface="Roboto Bold"/>
                <a:ea typeface="Roboto Bold"/>
                <a:sym typeface="Roboto Bold"/>
              </a:rPr>
              <a:t>: see the history of feedback from any single customer over time, simply by entering your email address</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Comments: see how many verbatims you have received</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Widgets: get graph and pie chart widgets of your feedback for you to embed in BI/MI dashboards, </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r>
              <a:rPr lang="en-GB" dirty="0">
                <a:solidFill>
                  <a:srgbClr val="51B4AF"/>
                </a:solidFill>
                <a:latin typeface="Roboto Bold"/>
                <a:ea typeface="Roboto Bold"/>
                <a:sym typeface="Roboto Bold"/>
              </a:rPr>
              <a:t>Exports: as you’d expect there are a full set of exports available</a:t>
            </a:r>
          </a:p>
          <a:p>
            <a:pPr marL="0" indent="0">
              <a:lnSpc>
                <a:spcPct val="90000"/>
              </a:lnSpc>
              <a:spcBef>
                <a:spcPts val="1200"/>
              </a:spcBef>
              <a:buClr>
                <a:srgbClr val="51B4AF"/>
              </a:buClr>
              <a:buSzPct val="100000"/>
              <a:buNone/>
              <a:defRPr>
                <a:solidFill>
                  <a:srgbClr val="D99C3F"/>
                </a:solidFill>
                <a:latin typeface="Roboto Light"/>
                <a:ea typeface="Roboto Light"/>
                <a:cs typeface="Roboto Light"/>
                <a:sym typeface="Roboto Light"/>
              </a:defRPr>
            </a:pPr>
            <a:endParaRPr lang="en-GB" dirty="0">
              <a:solidFill>
                <a:srgbClr val="000000"/>
              </a:solidFill>
            </a:endParaRPr>
          </a:p>
          <a:p>
            <a:endParaRPr lang="en-US" dirty="0"/>
          </a:p>
        </p:txBody>
      </p:sp>
    </p:spTree>
    <p:extLst>
      <p:ext uri="{BB962C8B-B14F-4D97-AF65-F5344CB8AC3E}">
        <p14:creationId xmlns:p14="http://schemas.microsoft.com/office/powerpoint/2010/main" val="203011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6B8F8-BBEB-824C-AB9E-8BFA9085BDFD}" type="slidenum">
              <a:rPr lang="en-US" smtClean="0"/>
              <a:t>16</a:t>
            </a:fld>
            <a:endParaRPr lang="en-US"/>
          </a:p>
        </p:txBody>
      </p:sp>
    </p:spTree>
    <p:extLst>
      <p:ext uri="{BB962C8B-B14F-4D97-AF65-F5344CB8AC3E}">
        <p14:creationId xmlns:p14="http://schemas.microsoft.com/office/powerpoint/2010/main" val="163493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175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46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42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612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29044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91672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5306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26537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11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400"/>
              </a:spcBef>
              <a:spcAft>
                <a:spcPts val="0"/>
              </a:spcAft>
              <a:buClrTx/>
              <a:buSzTx/>
              <a:buFontTx/>
              <a:buNone/>
              <a:tabLst/>
              <a:defRPr/>
            </a:pPr>
            <a:endParaRPr lang="en-GB" sz="1200" b="0" dirty="0">
              <a:latin typeface="+mn-ea"/>
              <a:ea typeface="+mn-ea"/>
            </a:endParaRPr>
          </a:p>
        </p:txBody>
      </p:sp>
    </p:spTree>
    <p:extLst>
      <p:ext uri="{BB962C8B-B14F-4D97-AF65-F5344CB8AC3E}">
        <p14:creationId xmlns:p14="http://schemas.microsoft.com/office/powerpoint/2010/main" val="303677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47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400"/>
              </a:spcBef>
              <a:spcAft>
                <a:spcPts val="0"/>
              </a:spcAft>
              <a:buClrTx/>
              <a:buSzTx/>
              <a:buFontTx/>
              <a:buNone/>
              <a:tabLst/>
              <a:defRPr/>
            </a:pPr>
            <a:endParaRPr lang="en-US" dirty="0"/>
          </a:p>
        </p:txBody>
      </p:sp>
    </p:spTree>
    <p:extLst>
      <p:ext uri="{BB962C8B-B14F-4D97-AF65-F5344CB8AC3E}">
        <p14:creationId xmlns:p14="http://schemas.microsoft.com/office/powerpoint/2010/main" val="291671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7580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1"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3"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05"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06"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07"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08"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16"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17"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18"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19"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7"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28"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29"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30"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38"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39"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40" name="“"/>
          <p:cNvSpPr txBox="1"/>
          <p:nvPr/>
        </p:nvSpPr>
        <p:spPr>
          <a:xfrm>
            <a:off x="1001712" y="447992"/>
            <a:ext cx="609601"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lvl1pPr>
          </a:lstStyle>
          <a:p>
            <a:r>
              <a:t>“</a:t>
            </a:r>
          </a:p>
        </p:txBody>
      </p:sp>
      <p:sp>
        <p:nvSpPr>
          <p:cNvPr id="141" name="”"/>
          <p:cNvSpPr txBox="1"/>
          <p:nvPr/>
        </p:nvSpPr>
        <p:spPr>
          <a:xfrm>
            <a:off x="10556875" y="2687955"/>
            <a:ext cx="609600"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lvl1pPr>
          </a:lstStyle>
          <a:p>
            <a:r>
              <a:t>”</a:t>
            </a:r>
          </a:p>
        </p:txBody>
      </p:sp>
      <p:sp>
        <p:nvSpPr>
          <p:cNvPr id="142"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43"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51"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52"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53"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54"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62"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64"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65"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73"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74"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75"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76"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84"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5"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86"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87"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95"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96"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97"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198"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lvl1pPr>
              <a:defRPr>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D7DD3C-DEF8-4540-9940-3E5A5984C17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5925AF-15B1-4193-96D2-E8D86A54240B}" type="slidenum">
              <a:rPr lang="en-GB" smtClean="0"/>
              <a:t>‹#›</a:t>
            </a:fld>
            <a:endParaRPr lang="en-GB"/>
          </a:p>
        </p:txBody>
      </p:sp>
    </p:spTree>
    <p:extLst>
      <p:ext uri="{BB962C8B-B14F-4D97-AF65-F5344CB8AC3E}">
        <p14:creationId xmlns:p14="http://schemas.microsoft.com/office/powerpoint/2010/main" val="257081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1"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2" name="Droplets-HD-Title-R1d.png" descr="Droplets-HD-Title-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3"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24"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BD8CE8-FB8A-431B-809E-E987640E2681}" type="datetimeFigureOut">
              <a:rPr lang="en-US" smtClean="0"/>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02014-7A88-42D3-A2BA-255E274D749D}" type="slidenum">
              <a:rPr lang="en-US" smtClean="0"/>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53800" y="6176963"/>
            <a:ext cx="549996" cy="549996"/>
          </a:xfrm>
          <a:prstGeom prst="rect">
            <a:avLst/>
          </a:prstGeom>
        </p:spPr>
      </p:pic>
    </p:spTree>
    <p:extLst>
      <p:ext uri="{BB962C8B-B14F-4D97-AF65-F5344CB8AC3E}">
        <p14:creationId xmlns:p14="http://schemas.microsoft.com/office/powerpoint/2010/main" val="391585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9"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40"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41"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42"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50"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1"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52"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53"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61"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62"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63"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64"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72"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73"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74"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75"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83"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84"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85"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86"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94" name="\\DROBO-FS\QuickDrops\JB\PPTX NG\Droplets\LightingOverlay.png" descr="\\DROBO-FS\QuickDrops\JB\PPTX NG\Droplets\Lighting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95" name="Droplets-HD-Content-R1d.png" descr="Droplets-HD-Content-R1d.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96" name="Title Text"/>
          <p:cNvSpPr txBox="1">
            <a:spLocks noGrp="1"/>
          </p:cNvSpPr>
          <p:nvPr>
            <p:ph type="title"/>
          </p:nvPr>
        </p:nvSpPr>
        <p:spPr>
          <a:xfrm>
            <a:off x="914400" y="619125"/>
            <a:ext cx="10363200" cy="1595438"/>
          </a:xfrm>
          <a:prstGeom prst="rect">
            <a:avLst/>
          </a:prstGeom>
        </p:spPr>
        <p:txBody>
          <a:bodyPr>
            <a:normAutofit/>
          </a:bodyPr>
          <a:lstStyle/>
          <a:p>
            <a:r>
              <a:t>Title Text</a:t>
            </a:r>
          </a:p>
        </p:txBody>
      </p:sp>
      <p:sp>
        <p:nvSpPr>
          <p:cNvPr id="97" name="Body Level One…"/>
          <p:cNvSpPr txBox="1">
            <a:spLocks noGrp="1"/>
          </p:cNvSpPr>
          <p:nvPr>
            <p:ph type="body" idx="1"/>
          </p:nvPr>
        </p:nvSpPr>
        <p:spPr>
          <a:xfrm>
            <a:off x="914400" y="2366962"/>
            <a:ext cx="10363200" cy="34242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33313" y="5950267"/>
            <a:ext cx="244287" cy="231141"/>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70" r:id="rId19"/>
    <p:sldLayoutId id="2147483671" r:id="rId20"/>
  </p:sldLayoutIdLst>
  <p:transition spd="med"/>
  <p:txStyles>
    <p:titleStyle>
      <a:lvl1pPr marL="0" marR="0" indent="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5pPr>
      <a:lvl6pPr marL="0" marR="0" indent="45720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6pPr>
      <a:lvl7pPr marL="0" marR="0" indent="91440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7pPr>
      <a:lvl8pPr marL="0" marR="0" indent="137160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8pPr>
      <a:lvl9pPr marL="0" marR="0" indent="1828800" algn="ctr" defTabSz="91440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Tw Cen MT"/>
          <a:ea typeface="Tw Cen MT"/>
          <a:cs typeface="Tw Cen MT"/>
          <a:sym typeface="Tw Cen MT"/>
        </a:defRPr>
      </a:lvl9pPr>
    </p:titleStyle>
    <p:bodyStyle>
      <a:lvl1pPr marL="228600" marR="0" indent="-2286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1pPr>
      <a:lvl2pPr marL="711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2pPr>
      <a:lvl3pPr marL="1200150" marR="0" indent="-28575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3pPr>
      <a:lvl4pPr marL="1698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4pPr>
      <a:lvl5pPr marL="20828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5pPr>
      <a:lvl6pPr marL="25400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6pPr>
      <a:lvl7pPr marL="2997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7pPr>
      <a:lvl8pPr marL="34544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8pPr>
      <a:lvl9pPr marL="39116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none" spc="0" baseline="0">
          <a:ln>
            <a:noFill/>
          </a:ln>
          <a:solidFill>
            <a:srgbClr val="000000"/>
          </a:solidFill>
          <a:uFillTx/>
          <a:latin typeface="Tw Cen MT"/>
          <a:ea typeface="Tw Cen MT"/>
          <a:cs typeface="Tw Cen MT"/>
          <a:sym typeface="Tw Cen MT"/>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tiff"/><Relationship Id="rId7" Type="http://schemas.openxmlformats.org/officeDocument/2006/relationships/image" Target="../media/image39.tif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tiff"/><Relationship Id="rId11" Type="http://schemas.openxmlformats.org/officeDocument/2006/relationships/image" Target="../media/image43.tiff"/><Relationship Id="rId5" Type="http://schemas.openxmlformats.org/officeDocument/2006/relationships/image" Target="../media/image37.tiff"/><Relationship Id="rId10" Type="http://schemas.openxmlformats.org/officeDocument/2006/relationships/image" Target="../media/image42.tiff"/><Relationship Id="rId4" Type="http://schemas.openxmlformats.org/officeDocument/2006/relationships/image" Target="../media/image36.png"/><Relationship Id="rId9" Type="http://schemas.openxmlformats.org/officeDocument/2006/relationships/image" Target="../media/image41.tiff"/></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p:cNvSpPr/>
          <p:nvPr/>
        </p:nvSpPr>
        <p:spPr>
          <a:xfrm rot="21300000">
            <a:off x="-106444" y="5155758"/>
            <a:ext cx="12617875" cy="2321705"/>
          </a:xfrm>
          <a:prstGeom prst="rect">
            <a:avLst/>
          </a:prstGeom>
          <a:solidFill>
            <a:srgbClr val="FFFFFF"/>
          </a:solidFill>
          <a:ln w="12700">
            <a:miter lim="400000"/>
          </a:ln>
        </p:spPr>
        <p:txBody>
          <a:bodyPr lIns="45719" rIns="45719"/>
          <a:lstStyle/>
          <a:p>
            <a:endParaRPr/>
          </a:p>
        </p:txBody>
      </p:sp>
      <p:pic>
        <p:nvPicPr>
          <p:cNvPr id="235" name="image.png" descr="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4358" y="5356762"/>
            <a:ext cx="3192457" cy="840045"/>
          </a:xfrm>
          <a:prstGeom prst="rect">
            <a:avLst/>
          </a:prstGeom>
          <a:ln w="12700">
            <a:miter lim="400000"/>
          </a:ln>
        </p:spPr>
      </p:pic>
      <p:sp>
        <p:nvSpPr>
          <p:cNvPr id="236" name="1-click email surveys customers love"/>
          <p:cNvSpPr txBox="1">
            <a:spLocks noGrp="1"/>
          </p:cNvSpPr>
          <p:nvPr>
            <p:ph type="title" idx="4294967295"/>
          </p:nvPr>
        </p:nvSpPr>
        <p:spPr>
          <a:xfrm>
            <a:off x="686994" y="2849935"/>
            <a:ext cx="5148412" cy="2088674"/>
          </a:xfrm>
          <a:prstGeom prst="rect">
            <a:avLst/>
          </a:prstGeom>
        </p:spPr>
        <p:txBody>
          <a:bodyPr>
            <a:normAutofit/>
          </a:bodyPr>
          <a:lstStyle>
            <a:lvl1pPr algn="l">
              <a:lnSpc>
                <a:spcPct val="80000"/>
              </a:lnSpc>
              <a:defRPr sz="4500" spc="-90">
                <a:solidFill>
                  <a:srgbClr val="FFFFFF"/>
                </a:solidFill>
                <a:latin typeface="Roboto Light"/>
                <a:ea typeface="Roboto Light"/>
                <a:cs typeface="Roboto Light"/>
                <a:sym typeface="Roboto Light"/>
              </a:defRPr>
            </a:lvl1pPr>
          </a:lstStyle>
          <a:p>
            <a:r>
              <a:rPr sz="2400" dirty="0"/>
              <a:t>1-click email surveys customers love</a:t>
            </a:r>
          </a:p>
        </p:txBody>
      </p:sp>
      <p:pic>
        <p:nvPicPr>
          <p:cNvPr id="23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879" y="4124177"/>
            <a:ext cx="547231" cy="62704"/>
          </a:xfrm>
          <a:prstGeom prst="rect">
            <a:avLst/>
          </a:prstGeom>
          <a:ln w="12700">
            <a:miter lim="400000"/>
          </a:ln>
        </p:spPr>
      </p:pic>
      <p:pic>
        <p:nvPicPr>
          <p:cNvPr id="238" name="Layer 4.png" descr="Layer 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4072" y="1300336"/>
            <a:ext cx="5620934" cy="3165128"/>
          </a:xfrm>
          <a:prstGeom prst="rect">
            <a:avLst/>
          </a:prstGeom>
          <a:ln w="12700">
            <a:miter lim="400000"/>
          </a:ln>
        </p:spPr>
      </p:pic>
      <p:sp>
        <p:nvSpPr>
          <p:cNvPr id="2" name="TextBox 1">
            <a:extLst>
              <a:ext uri="{FF2B5EF4-FFF2-40B4-BE49-F238E27FC236}">
                <a16:creationId xmlns:a16="http://schemas.microsoft.com/office/drawing/2014/main" id="{7B74F754-5A64-214C-B882-8895B2347D40}"/>
              </a:ext>
            </a:extLst>
          </p:cNvPr>
          <p:cNvSpPr txBox="1"/>
          <p:nvPr/>
        </p:nvSpPr>
        <p:spPr>
          <a:xfrm>
            <a:off x="686994" y="1120678"/>
            <a:ext cx="496462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Roboto" panose="02000000000000000000" pitchFamily="2" charset="0"/>
                <a:ea typeface="Roboto" panose="02000000000000000000" pitchFamily="2" charset="0"/>
                <a:cs typeface="Roboto" panose="02000000000000000000" pitchFamily="2" charset="0"/>
                <a:sym typeface="Tw Cen MT"/>
              </a:rPr>
              <a:t>The case for email customer feedback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www.customerthermometer.com/integration/"/>
          <p:cNvSpPr txBox="1"/>
          <p:nvPr/>
        </p:nvSpPr>
        <p:spPr>
          <a:xfrm>
            <a:off x="739775" y="6514402"/>
            <a:ext cx="3750516" cy="3327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solidFill>
                  <a:srgbClr val="51B4AF"/>
                </a:solidFill>
                <a:latin typeface="Roboto Regular"/>
                <a:ea typeface="Roboto Regular"/>
                <a:cs typeface="Roboto Regular"/>
                <a:sym typeface="Roboto Regular"/>
              </a:defRPr>
            </a:lvl1pPr>
          </a:lstStyle>
          <a:p>
            <a:r>
              <a:rPr dirty="0" err="1"/>
              <a:t>www.customerthermometer.com</a:t>
            </a:r>
            <a:r>
              <a:rPr dirty="0"/>
              <a:t>/integration/ </a:t>
            </a:r>
          </a:p>
        </p:txBody>
      </p:sp>
      <p:sp>
        <p:nvSpPr>
          <p:cNvPr id="581" name="Send Customer Thermometer in emails from all these"/>
          <p:cNvSpPr txBox="1"/>
          <p:nvPr/>
        </p:nvSpPr>
        <p:spPr>
          <a:xfrm>
            <a:off x="614361" y="581025"/>
            <a:ext cx="10891840" cy="8981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algn="ctr">
              <a:lnSpc>
                <a:spcPct val="90000"/>
              </a:lnSpc>
              <a:defRPr sz="3800">
                <a:latin typeface="Roboto Light"/>
                <a:ea typeface="Roboto Light"/>
                <a:cs typeface="Roboto Light"/>
                <a:sym typeface="Roboto Light"/>
              </a:defRPr>
            </a:lvl1pPr>
          </a:lstStyle>
          <a:p>
            <a:r>
              <a:rPr lang="en-GB" sz="3200" dirty="0">
                <a:solidFill>
                  <a:schemeClr val="bg1"/>
                </a:solidFill>
              </a:rPr>
              <a:t>Use</a:t>
            </a:r>
            <a:r>
              <a:rPr sz="3200" dirty="0">
                <a:solidFill>
                  <a:schemeClr val="bg1"/>
                </a:solidFill>
              </a:rPr>
              <a:t> Customer Thermometer in </a:t>
            </a:r>
            <a:r>
              <a:rPr lang="en-GB" sz="3200" dirty="0">
                <a:solidFill>
                  <a:schemeClr val="bg1"/>
                </a:solidFill>
              </a:rPr>
              <a:t>combination</a:t>
            </a:r>
            <a:r>
              <a:rPr sz="3200" dirty="0">
                <a:solidFill>
                  <a:schemeClr val="bg1"/>
                </a:solidFill>
              </a:rPr>
              <a:t> </a:t>
            </a:r>
            <a:r>
              <a:rPr lang="en-GB" sz="3200" dirty="0">
                <a:solidFill>
                  <a:schemeClr val="bg1"/>
                </a:solidFill>
              </a:rPr>
              <a:t>with hundreds of other apps and software</a:t>
            </a:r>
            <a:endParaRPr sz="3200" dirty="0">
              <a:solidFill>
                <a:schemeClr val="bg1"/>
              </a:solidFill>
            </a:endParaRPr>
          </a:p>
        </p:txBody>
      </p:sp>
      <p:pic>
        <p:nvPicPr>
          <p:cNvPr id="5" name="Picture 4">
            <a:extLst>
              <a:ext uri="{FF2B5EF4-FFF2-40B4-BE49-F238E27FC236}">
                <a16:creationId xmlns:a16="http://schemas.microsoft.com/office/drawing/2014/main" id="{3458ECA1-6C1F-674A-AB18-D4A95E957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361" y="1416049"/>
            <a:ext cx="11072206" cy="4582101"/>
          </a:xfrm>
          <a:prstGeom prst="rect">
            <a:avLst/>
          </a:prstGeom>
        </p:spPr>
      </p:pic>
      <p:pic>
        <p:nvPicPr>
          <p:cNvPr id="3" name="Picture 2">
            <a:extLst>
              <a:ext uri="{FF2B5EF4-FFF2-40B4-BE49-F238E27FC236}">
                <a16:creationId xmlns:a16="http://schemas.microsoft.com/office/drawing/2014/main" id="{717B166B-83D1-C746-A2D8-2A62103ADA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678" y="4966503"/>
            <a:ext cx="859849" cy="859849"/>
          </a:xfrm>
          <a:prstGeom prst="rect">
            <a:avLst/>
          </a:prstGeom>
        </p:spPr>
      </p:pic>
    </p:spTree>
    <p:extLst>
      <p:ext uri="{BB962C8B-B14F-4D97-AF65-F5344CB8AC3E}">
        <p14:creationId xmlns:p14="http://schemas.microsoft.com/office/powerpoint/2010/main" val="6562132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bg1.png" descr="bg1.png"/>
          <p:cNvPicPr>
            <a:picLocks noChangeAspect="1"/>
          </p:cNvPicPr>
          <p:nvPr/>
        </p:nvPicPr>
        <p:blipFill>
          <a:blip r:embed="rId3"/>
          <a:stretch>
            <a:fillRect/>
          </a:stretch>
        </p:blipFill>
        <p:spPr>
          <a:xfrm rot="10800000" flipH="1">
            <a:off x="0" y="0"/>
            <a:ext cx="12192000" cy="6858001"/>
          </a:xfrm>
          <a:prstGeom prst="rect">
            <a:avLst/>
          </a:prstGeom>
          <a:ln w="12700">
            <a:miter lim="400000"/>
          </a:ln>
        </p:spPr>
      </p:pic>
      <p:sp>
        <p:nvSpPr>
          <p:cNvPr id="269" name="Circle"/>
          <p:cNvSpPr/>
          <p:nvPr/>
        </p:nvSpPr>
        <p:spPr>
          <a:xfrm>
            <a:off x="10451210" y="231281"/>
            <a:ext cx="1270000" cy="1270001"/>
          </a:xfrm>
          <a:prstGeom prst="ellipse">
            <a:avLst/>
          </a:prstGeom>
          <a:solidFill>
            <a:schemeClr val="accent2">
              <a:lumMod val="75000"/>
            </a:schemeClr>
          </a:solidFill>
          <a:ln w="12700">
            <a:miter lim="400000"/>
          </a:ln>
        </p:spPr>
        <p:txBody>
          <a:bodyPr lIns="45719" rIns="45719"/>
          <a:lstStyle/>
          <a:p>
            <a:endParaRPr/>
          </a:p>
        </p:txBody>
      </p:sp>
      <p:sp>
        <p:nvSpPr>
          <p:cNvPr id="271" name="2"/>
          <p:cNvSpPr txBox="1"/>
          <p:nvPr/>
        </p:nvSpPr>
        <p:spPr>
          <a:xfrm>
            <a:off x="10464207" y="217311"/>
            <a:ext cx="1270001" cy="12979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200">
                <a:solidFill>
                  <a:srgbClr val="FFFFFF"/>
                </a:solidFill>
                <a:latin typeface="Roboto Bold"/>
                <a:ea typeface="Roboto Bold"/>
                <a:cs typeface="Roboto Bold"/>
                <a:sym typeface="Roboto Bold"/>
              </a:defRPr>
            </a:lvl1pPr>
          </a:lstStyle>
          <a:p>
            <a:r>
              <a:rPr dirty="0"/>
              <a:t>2</a:t>
            </a:r>
          </a:p>
        </p:txBody>
      </p:sp>
      <p:sp>
        <p:nvSpPr>
          <p:cNvPr id="272" name="Four ways to get closer to your customers and staff:"/>
          <p:cNvSpPr txBox="1">
            <a:spLocks noGrp="1"/>
          </p:cNvSpPr>
          <p:nvPr>
            <p:ph type="title" idx="4294967295"/>
          </p:nvPr>
        </p:nvSpPr>
        <p:spPr>
          <a:xfrm>
            <a:off x="3706827" y="3179255"/>
            <a:ext cx="5147733" cy="898139"/>
          </a:xfrm>
          <a:prstGeom prst="rect">
            <a:avLst/>
          </a:prstGeom>
        </p:spPr>
        <p:txBody>
          <a:bodyPr>
            <a:noAutofit/>
          </a:bodyPr>
          <a:lstStyle>
            <a:lvl1pPr>
              <a:defRPr sz="3800">
                <a:latin typeface="Roboto Light"/>
                <a:ea typeface="Roboto Light"/>
                <a:cs typeface="Roboto Light"/>
                <a:sym typeface="Roboto Light"/>
              </a:defRPr>
            </a:lvl1pPr>
          </a:lstStyle>
          <a:p>
            <a:r>
              <a:rPr sz="2800" dirty="0">
                <a:solidFill>
                  <a:srgbClr val="3DA294"/>
                </a:solidFill>
              </a:rPr>
              <a:t>Four ways to get closer to your customers and staff</a:t>
            </a:r>
          </a:p>
        </p:txBody>
      </p:sp>
      <p:pic>
        <p:nvPicPr>
          <p:cNvPr id="276" name="survery-laptop.png" descr="survery-lapto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9985" y="-2"/>
            <a:ext cx="4357986" cy="3873765"/>
          </a:xfrm>
          <a:prstGeom prst="rect">
            <a:avLst/>
          </a:prstGeom>
          <a:ln w="12700">
            <a:miter lim="400000"/>
          </a:ln>
        </p:spPr>
      </p:pic>
      <p:sp>
        <p:nvSpPr>
          <p:cNvPr id="12" name="Circle">
            <a:extLst>
              <a:ext uri="{FF2B5EF4-FFF2-40B4-BE49-F238E27FC236}">
                <a16:creationId xmlns:a16="http://schemas.microsoft.com/office/drawing/2014/main" id="{3922D503-6B16-BD4D-94FC-7985BF559BF4}"/>
              </a:ext>
            </a:extLst>
          </p:cNvPr>
          <p:cNvSpPr/>
          <p:nvPr/>
        </p:nvSpPr>
        <p:spPr>
          <a:xfrm>
            <a:off x="502156" y="118392"/>
            <a:ext cx="1270000" cy="1270001"/>
          </a:xfrm>
          <a:prstGeom prst="ellipse">
            <a:avLst/>
          </a:prstGeom>
          <a:solidFill>
            <a:srgbClr val="51B4AF"/>
          </a:solidFill>
          <a:ln w="12700">
            <a:miter lim="400000"/>
          </a:ln>
        </p:spPr>
        <p:txBody>
          <a:bodyPr lIns="45719" rIns="45719"/>
          <a:lstStyle/>
          <a:p>
            <a:endParaRPr/>
          </a:p>
        </p:txBody>
      </p:sp>
      <p:sp>
        <p:nvSpPr>
          <p:cNvPr id="13" name="1">
            <a:extLst>
              <a:ext uri="{FF2B5EF4-FFF2-40B4-BE49-F238E27FC236}">
                <a16:creationId xmlns:a16="http://schemas.microsoft.com/office/drawing/2014/main" id="{353F1EA5-BB15-A547-BC05-5233D281F168}"/>
              </a:ext>
            </a:extLst>
          </p:cNvPr>
          <p:cNvSpPr txBox="1"/>
          <p:nvPr/>
        </p:nvSpPr>
        <p:spPr>
          <a:xfrm>
            <a:off x="717680" y="155414"/>
            <a:ext cx="864064"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7200">
                <a:solidFill>
                  <a:srgbClr val="FFFFFF"/>
                </a:solidFill>
                <a:latin typeface="Roboto Bold"/>
                <a:ea typeface="Roboto Bold"/>
                <a:cs typeface="Roboto Bold"/>
                <a:sym typeface="Roboto Bold"/>
              </a:defRPr>
            </a:lvl1pPr>
          </a:lstStyle>
          <a:p>
            <a:r>
              <a:rPr dirty="0"/>
              <a:t>1</a:t>
            </a:r>
          </a:p>
        </p:txBody>
      </p:sp>
      <p:pic>
        <p:nvPicPr>
          <p:cNvPr id="11" name="survey-desktop.png" descr="survey-desktop.png">
            <a:extLst>
              <a:ext uri="{FF2B5EF4-FFF2-40B4-BE49-F238E27FC236}">
                <a16:creationId xmlns:a16="http://schemas.microsoft.com/office/drawing/2014/main" id="{7174BE83-DD74-A548-9D4E-6F4CE5DFAE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4890" y="127712"/>
            <a:ext cx="4261489" cy="3787990"/>
          </a:xfrm>
          <a:prstGeom prst="rect">
            <a:avLst/>
          </a:prstGeom>
          <a:ln w="12700">
            <a:miter lim="400000"/>
          </a:ln>
        </p:spPr>
      </p:pic>
      <p:sp>
        <p:nvSpPr>
          <p:cNvPr id="15" name="Circle">
            <a:extLst>
              <a:ext uri="{FF2B5EF4-FFF2-40B4-BE49-F238E27FC236}">
                <a16:creationId xmlns:a16="http://schemas.microsoft.com/office/drawing/2014/main" id="{DB74DD47-4501-7C43-907D-A369B5982270}"/>
              </a:ext>
            </a:extLst>
          </p:cNvPr>
          <p:cNvSpPr/>
          <p:nvPr/>
        </p:nvSpPr>
        <p:spPr>
          <a:xfrm>
            <a:off x="426023" y="5418616"/>
            <a:ext cx="1270000" cy="1270001"/>
          </a:xfrm>
          <a:prstGeom prst="ellipse">
            <a:avLst/>
          </a:prstGeom>
          <a:solidFill>
            <a:schemeClr val="accent5">
              <a:lumMod val="75000"/>
            </a:schemeClr>
          </a:solidFill>
          <a:ln w="12700">
            <a:miter lim="400000"/>
          </a:ln>
        </p:spPr>
        <p:txBody>
          <a:bodyPr lIns="45719" rIns="45719"/>
          <a:lstStyle/>
          <a:p>
            <a:endParaRPr/>
          </a:p>
        </p:txBody>
      </p:sp>
      <p:sp>
        <p:nvSpPr>
          <p:cNvPr id="16" name="3">
            <a:extLst>
              <a:ext uri="{FF2B5EF4-FFF2-40B4-BE49-F238E27FC236}">
                <a16:creationId xmlns:a16="http://schemas.microsoft.com/office/drawing/2014/main" id="{7AE715AC-E3F4-8347-A74D-81E518686791}"/>
              </a:ext>
            </a:extLst>
          </p:cNvPr>
          <p:cNvSpPr txBox="1"/>
          <p:nvPr/>
        </p:nvSpPr>
        <p:spPr>
          <a:xfrm>
            <a:off x="382575" y="5461091"/>
            <a:ext cx="1270001" cy="12979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200">
                <a:solidFill>
                  <a:srgbClr val="FFFFFF"/>
                </a:solidFill>
                <a:latin typeface="Roboto Bold"/>
                <a:ea typeface="Roboto Bold"/>
                <a:cs typeface="Roboto Bold"/>
                <a:sym typeface="Roboto Bold"/>
              </a:defRPr>
            </a:lvl1pPr>
          </a:lstStyle>
          <a:p>
            <a:r>
              <a:rPr dirty="0"/>
              <a:t>3</a:t>
            </a:r>
          </a:p>
        </p:txBody>
      </p:sp>
      <p:pic>
        <p:nvPicPr>
          <p:cNvPr id="14" name="blast-laptop.png" descr="blast-laptop.png">
            <a:extLst>
              <a:ext uri="{FF2B5EF4-FFF2-40B4-BE49-F238E27FC236}">
                <a16:creationId xmlns:a16="http://schemas.microsoft.com/office/drawing/2014/main" id="{803BD38D-612D-8E4F-AF9C-2060042D9D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00" y="3295066"/>
            <a:ext cx="4520894" cy="4018572"/>
          </a:xfrm>
          <a:prstGeom prst="rect">
            <a:avLst/>
          </a:prstGeom>
          <a:ln w="12700">
            <a:miter lim="400000"/>
          </a:ln>
        </p:spPr>
      </p:pic>
      <p:sp>
        <p:nvSpPr>
          <p:cNvPr id="17" name="Circle">
            <a:extLst>
              <a:ext uri="{FF2B5EF4-FFF2-40B4-BE49-F238E27FC236}">
                <a16:creationId xmlns:a16="http://schemas.microsoft.com/office/drawing/2014/main" id="{D0CE36BA-FB92-FA4C-82A4-730746688469}"/>
              </a:ext>
            </a:extLst>
          </p:cNvPr>
          <p:cNvSpPr/>
          <p:nvPr/>
        </p:nvSpPr>
        <p:spPr>
          <a:xfrm>
            <a:off x="10464208" y="5370688"/>
            <a:ext cx="1270000" cy="1270001"/>
          </a:xfrm>
          <a:prstGeom prst="ellipse">
            <a:avLst/>
          </a:prstGeom>
          <a:solidFill>
            <a:schemeClr val="accent5">
              <a:lumMod val="50000"/>
            </a:schemeClr>
          </a:solidFill>
          <a:ln w="12700">
            <a:miter lim="400000"/>
          </a:ln>
        </p:spPr>
        <p:txBody>
          <a:bodyPr lIns="45719" rIns="45719"/>
          <a:lstStyle/>
          <a:p>
            <a:endParaRPr/>
          </a:p>
        </p:txBody>
      </p:sp>
      <p:sp>
        <p:nvSpPr>
          <p:cNvPr id="18" name="4">
            <a:extLst>
              <a:ext uri="{FF2B5EF4-FFF2-40B4-BE49-F238E27FC236}">
                <a16:creationId xmlns:a16="http://schemas.microsoft.com/office/drawing/2014/main" id="{49669FA1-B659-9A4D-ACE4-024517866A38}"/>
              </a:ext>
            </a:extLst>
          </p:cNvPr>
          <p:cNvSpPr txBox="1"/>
          <p:nvPr/>
        </p:nvSpPr>
        <p:spPr>
          <a:xfrm>
            <a:off x="10451209" y="5398371"/>
            <a:ext cx="1270001" cy="12979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200">
                <a:solidFill>
                  <a:srgbClr val="FFFFFF"/>
                </a:solidFill>
                <a:latin typeface="Roboto Bold"/>
                <a:ea typeface="Roboto Bold"/>
                <a:cs typeface="Roboto Bold"/>
                <a:sym typeface="Roboto Bold"/>
              </a:defRPr>
            </a:lvl1pPr>
          </a:lstStyle>
          <a:p>
            <a:r>
              <a:rPr dirty="0"/>
              <a:t>4</a:t>
            </a:r>
          </a:p>
        </p:txBody>
      </p:sp>
      <p:pic>
        <p:nvPicPr>
          <p:cNvPr id="19" name="survey-tablet-stand.png" descr="survey-tablet-stand.png">
            <a:extLst>
              <a:ext uri="{FF2B5EF4-FFF2-40B4-BE49-F238E27FC236}">
                <a16:creationId xmlns:a16="http://schemas.microsoft.com/office/drawing/2014/main" id="{F83889BB-9DF4-664C-B721-9C682A8867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9648" y="3628325"/>
            <a:ext cx="4189612" cy="37241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55AFB67A-A367-B54E-B6DE-4E85A187EBD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a:off x="-26983" y="0"/>
            <a:ext cx="12218983" cy="6890031"/>
          </a:xfrm>
          <a:prstGeom prst="rect">
            <a:avLst/>
          </a:prstGeom>
          <a:ln w="12700">
            <a:miter lim="400000"/>
          </a:ln>
        </p:spPr>
      </p:pic>
      <p:sp>
        <p:nvSpPr>
          <p:cNvPr id="2" name="Title 1"/>
          <p:cNvSpPr>
            <a:spLocks noGrp="1"/>
          </p:cNvSpPr>
          <p:nvPr>
            <p:ph type="title"/>
          </p:nvPr>
        </p:nvSpPr>
        <p:spPr/>
        <p:txBody>
          <a:bodyPr/>
          <a:lstStyle/>
          <a:p>
            <a:r>
              <a:rPr lang="en-US" dirty="0">
                <a:solidFill>
                  <a:schemeClr val="bg1"/>
                </a:solidFill>
              </a:rPr>
              <a:t>…the click is just the beginning</a:t>
            </a:r>
          </a:p>
        </p:txBody>
      </p:sp>
      <p:sp>
        <p:nvSpPr>
          <p:cNvPr id="3" name="Content Placeholder 2"/>
          <p:cNvSpPr>
            <a:spLocks noGrp="1"/>
          </p:cNvSpPr>
          <p:nvPr>
            <p:ph idx="1"/>
          </p:nvPr>
        </p:nvSpPr>
        <p:spPr/>
        <p:txBody>
          <a:bodyPr>
            <a:normAutofit/>
          </a:bodyPr>
          <a:lstStyle/>
          <a:p>
            <a:pPr>
              <a:buClr>
                <a:schemeClr val="bg1"/>
              </a:buClr>
            </a:pPr>
            <a:r>
              <a:rPr lang="en-US" sz="2400" dirty="0">
                <a:solidFill>
                  <a:schemeClr val="bg1"/>
                </a:solidFill>
              </a:rPr>
              <a:t>A ‘gateway’ survey which captures maximum initial feedback and can route customers on </a:t>
            </a:r>
            <a:r>
              <a:rPr lang="en-US" sz="2400" dirty="0" err="1">
                <a:solidFill>
                  <a:schemeClr val="bg1"/>
                </a:solidFill>
              </a:rPr>
              <a:t>sats</a:t>
            </a:r>
            <a:r>
              <a:rPr lang="en-US" sz="2400" dirty="0">
                <a:solidFill>
                  <a:schemeClr val="bg1"/>
                </a:solidFill>
              </a:rPr>
              <a:t>-based journeys, and trigger closed-loop processes</a:t>
            </a:r>
          </a:p>
          <a:p>
            <a:pPr>
              <a:buClr>
                <a:schemeClr val="bg1"/>
              </a:buClr>
            </a:pPr>
            <a:r>
              <a:rPr lang="en-US" sz="2400" dirty="0">
                <a:solidFill>
                  <a:schemeClr val="bg1"/>
                </a:solidFill>
              </a:rPr>
              <a:t>A pulse-checker with enormous power to improve customer satisfaction</a:t>
            </a:r>
          </a:p>
          <a:p>
            <a:pPr>
              <a:buClr>
                <a:schemeClr val="bg1"/>
              </a:buClr>
            </a:pPr>
            <a:r>
              <a:rPr lang="en-US" sz="2400" dirty="0">
                <a:solidFill>
                  <a:schemeClr val="bg1"/>
                </a:solidFill>
              </a:rPr>
              <a:t>Integrations with all leading EFM, CRM, helpdesk, survey and workflow systems</a:t>
            </a:r>
          </a:p>
          <a:p>
            <a:pPr>
              <a:buClr>
                <a:schemeClr val="bg1"/>
              </a:buClr>
            </a:pPr>
            <a:r>
              <a:rPr lang="en-US" sz="2400" dirty="0">
                <a:solidFill>
                  <a:schemeClr val="bg1"/>
                </a:solidFill>
              </a:rPr>
              <a:t>A full API &amp; webhooks so that all </a:t>
            </a:r>
            <a:r>
              <a:rPr lang="en-US" sz="2400" dirty="0" err="1">
                <a:solidFill>
                  <a:schemeClr val="bg1"/>
                </a:solidFill>
              </a:rPr>
              <a:t>sats</a:t>
            </a:r>
            <a:r>
              <a:rPr lang="en-US" sz="2400" dirty="0">
                <a:solidFill>
                  <a:schemeClr val="bg1"/>
                </a:solidFill>
              </a:rPr>
              <a:t> data can be pushed back into those systems</a:t>
            </a:r>
          </a:p>
          <a:p>
            <a:pPr>
              <a:buClr>
                <a:schemeClr val="bg1"/>
              </a:buClr>
            </a:pPr>
            <a:r>
              <a:rPr lang="en-US" sz="2400" dirty="0">
                <a:solidFill>
                  <a:schemeClr val="bg1"/>
                </a:solidFill>
              </a:rPr>
              <a:t>Maintaining our simplicity for the end-user, as well as our closed-loop focus, and “alert/action” nature</a:t>
            </a:r>
          </a:p>
        </p:txBody>
      </p:sp>
    </p:spTree>
    <p:extLst>
      <p:ext uri="{BB962C8B-B14F-4D97-AF65-F5344CB8AC3E}">
        <p14:creationId xmlns:p14="http://schemas.microsoft.com/office/powerpoint/2010/main" val="401365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491" y="-16015"/>
            <a:ext cx="12218982" cy="6890031"/>
          </a:xfrm>
          <a:prstGeom prst="rect">
            <a:avLst/>
          </a:prstGeom>
          <a:ln w="12700">
            <a:miter lim="400000"/>
          </a:ln>
        </p:spPr>
      </p:pic>
      <p:sp>
        <p:nvSpPr>
          <p:cNvPr id="320" name="Simple and effective"/>
          <p:cNvSpPr txBox="1"/>
          <p:nvPr/>
        </p:nvSpPr>
        <p:spPr>
          <a:xfrm>
            <a:off x="851131" y="2699277"/>
            <a:ext cx="2261391" cy="8981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lvl1pPr algn="ctr">
              <a:lnSpc>
                <a:spcPct val="90000"/>
              </a:lnSpc>
              <a:defRPr sz="3800">
                <a:solidFill>
                  <a:srgbClr val="FFFFFF"/>
                </a:solidFill>
                <a:latin typeface="Roboto Light"/>
                <a:ea typeface="Roboto Light"/>
                <a:cs typeface="Roboto Light"/>
                <a:sym typeface="Roboto Light"/>
              </a:defRPr>
            </a:lvl1pPr>
          </a:lstStyle>
          <a:p>
            <a:pPr algn="l"/>
            <a:r>
              <a:rPr lang="en-US" sz="4000" dirty="0"/>
              <a:t>A gateway to driving CSAT across the business</a:t>
            </a:r>
            <a:endParaRPr sz="4000" dirty="0"/>
          </a:p>
        </p:txBody>
      </p:sp>
      <p:pic>
        <p:nvPicPr>
          <p:cNvPr id="4" name="Picture 3">
            <a:extLst>
              <a:ext uri="{FF2B5EF4-FFF2-40B4-BE49-F238E27FC236}">
                <a16:creationId xmlns:a16="http://schemas.microsoft.com/office/drawing/2014/main" id="{55ED403D-96BF-094A-92A8-B9BC9D1E8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7143" y="16016"/>
            <a:ext cx="7971514" cy="6858000"/>
          </a:xfrm>
          <a:prstGeom prst="rect">
            <a:avLst/>
          </a:prstGeom>
        </p:spPr>
      </p:pic>
    </p:spTree>
    <p:extLst>
      <p:ext uri="{BB962C8B-B14F-4D97-AF65-F5344CB8AC3E}">
        <p14:creationId xmlns:p14="http://schemas.microsoft.com/office/powerpoint/2010/main" val="3897583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a:off x="-13492" y="-16015"/>
            <a:ext cx="12218983" cy="6890031"/>
          </a:xfrm>
          <a:prstGeom prst="rect">
            <a:avLst/>
          </a:prstGeom>
          <a:ln w="12700">
            <a:miter lim="400000"/>
          </a:ln>
        </p:spPr>
      </p:pic>
      <p:sp>
        <p:nvSpPr>
          <p:cNvPr id="299" name="Rectangle"/>
          <p:cNvSpPr/>
          <p:nvPr/>
        </p:nvSpPr>
        <p:spPr>
          <a:xfrm rot="16716797">
            <a:off x="6083872" y="552347"/>
            <a:ext cx="7959384" cy="6109639"/>
          </a:xfrm>
          <a:prstGeom prst="rect">
            <a:avLst/>
          </a:prstGeom>
          <a:solidFill>
            <a:srgbClr val="FFFFFF"/>
          </a:solidFill>
          <a:ln w="12700">
            <a:miter lim="400000"/>
          </a:ln>
        </p:spPr>
        <p:txBody>
          <a:bodyPr lIns="45719" rIns="45719"/>
          <a:lstStyle/>
          <a:p>
            <a:endParaRPr/>
          </a:p>
        </p:txBody>
      </p:sp>
      <p:sp>
        <p:nvSpPr>
          <p:cNvPr id="300" name="…all lead back to a powerful analytics platform that tracks  real customer feedback, in real time"/>
          <p:cNvSpPr txBox="1">
            <a:spLocks noGrp="1"/>
          </p:cNvSpPr>
          <p:nvPr>
            <p:ph type="title" idx="4294967295"/>
          </p:nvPr>
        </p:nvSpPr>
        <p:spPr>
          <a:xfrm>
            <a:off x="598487" y="627062"/>
            <a:ext cx="4655642" cy="2965550"/>
          </a:xfrm>
          <a:prstGeom prst="rect">
            <a:avLst/>
          </a:prstGeom>
        </p:spPr>
        <p:txBody>
          <a:bodyPr/>
          <a:lstStyle/>
          <a:p>
            <a:pPr algn="l">
              <a:lnSpc>
                <a:spcPct val="80000"/>
              </a:lnSpc>
              <a:defRPr>
                <a:solidFill>
                  <a:srgbClr val="FFFFFF"/>
                </a:solidFill>
                <a:latin typeface="Roboto Light"/>
                <a:ea typeface="Roboto Light"/>
                <a:cs typeface="Roboto Light"/>
                <a:sym typeface="Roboto Light"/>
              </a:defRPr>
            </a:pPr>
            <a:r>
              <a:rPr dirty="0"/>
              <a:t>…all lead back to a powerful analytics</a:t>
            </a:r>
            <a:r>
              <a:rPr lang="en-GB" dirty="0"/>
              <a:t> &amp; alert</a:t>
            </a:r>
            <a:r>
              <a:rPr dirty="0"/>
              <a:t> platform that</a:t>
            </a:r>
            <a:r>
              <a:rPr lang="en-GB" dirty="0"/>
              <a:t> </a:t>
            </a:r>
            <a:r>
              <a:rPr dirty="0"/>
              <a:t>tracks real customer feedback, in real time</a:t>
            </a:r>
          </a:p>
        </p:txBody>
      </p:sp>
      <p:sp>
        <p:nvSpPr>
          <p:cNvPr id="301" name="Know exactly who is happy and who is not…"/>
          <p:cNvSpPr txBox="1"/>
          <p:nvPr/>
        </p:nvSpPr>
        <p:spPr>
          <a:xfrm>
            <a:off x="593725" y="3540124"/>
            <a:ext cx="4930775" cy="313162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90500" indent="-190500">
              <a:spcBef>
                <a:spcPts val="300"/>
              </a:spcBef>
              <a:buSzPct val="100000"/>
              <a:buChar char="•"/>
              <a:defRPr>
                <a:solidFill>
                  <a:srgbClr val="FFFFFF"/>
                </a:solidFill>
                <a:latin typeface="Roboto Light"/>
                <a:ea typeface="Roboto Light"/>
                <a:cs typeface="Roboto Light"/>
                <a:sym typeface="Roboto Light"/>
              </a:defRPr>
            </a:pPr>
            <a:r>
              <a:rPr dirty="0"/>
              <a:t>Know exactly who is happy and who is not</a:t>
            </a:r>
            <a:endParaRPr lang="en-GB" dirty="0"/>
          </a:p>
          <a:p>
            <a:pPr marL="190500" indent="-190500">
              <a:spcBef>
                <a:spcPts val="300"/>
              </a:spcBef>
              <a:buSzPct val="100000"/>
              <a:buChar char="•"/>
              <a:defRPr>
                <a:solidFill>
                  <a:srgbClr val="FFFFFF"/>
                </a:solidFill>
                <a:latin typeface="Roboto Light"/>
                <a:ea typeface="Roboto Light"/>
                <a:cs typeface="Roboto Light"/>
                <a:sym typeface="Roboto Light"/>
              </a:defRPr>
            </a:pPr>
            <a:r>
              <a:rPr lang="en-GB" dirty="0"/>
              <a:t>Be alerted in real-time to issues</a:t>
            </a:r>
            <a:endParaRPr dirty="0"/>
          </a:p>
          <a:p>
            <a:pPr marL="190500" indent="-190500">
              <a:spcBef>
                <a:spcPts val="300"/>
              </a:spcBef>
              <a:buSzPct val="100000"/>
              <a:buChar char="•"/>
              <a:defRPr>
                <a:solidFill>
                  <a:srgbClr val="FFFFFF"/>
                </a:solidFill>
                <a:latin typeface="Roboto Light"/>
                <a:ea typeface="Roboto Light"/>
                <a:cs typeface="Roboto Light"/>
                <a:sym typeface="Roboto Light"/>
              </a:defRPr>
            </a:pPr>
            <a:r>
              <a:rPr dirty="0"/>
              <a:t>Minute by minute feedback </a:t>
            </a:r>
          </a:p>
          <a:p>
            <a:pPr marL="190500" indent="-190500">
              <a:spcBef>
                <a:spcPts val="300"/>
              </a:spcBef>
              <a:buSzPct val="100000"/>
              <a:buChar char="•"/>
              <a:defRPr>
                <a:solidFill>
                  <a:srgbClr val="FFFFFF"/>
                </a:solidFill>
                <a:latin typeface="Roboto Light"/>
                <a:ea typeface="Roboto Light"/>
                <a:cs typeface="Roboto Light"/>
                <a:sym typeface="Roboto Light"/>
              </a:defRPr>
            </a:pPr>
            <a:r>
              <a:rPr dirty="0"/>
              <a:t>by response type and geography</a:t>
            </a:r>
          </a:p>
          <a:p>
            <a:pPr marL="190500" indent="-190500">
              <a:spcBef>
                <a:spcPts val="300"/>
              </a:spcBef>
              <a:buSzPct val="100000"/>
              <a:buChar char="•"/>
              <a:defRPr>
                <a:solidFill>
                  <a:srgbClr val="FFFFFF"/>
                </a:solidFill>
                <a:latin typeface="Roboto Light"/>
                <a:ea typeface="Roboto Light"/>
                <a:cs typeface="Roboto Light"/>
                <a:sym typeface="Roboto Light"/>
              </a:defRPr>
            </a:pPr>
            <a:r>
              <a:rPr dirty="0"/>
              <a:t>Comment cloud, league tables,</a:t>
            </a:r>
          </a:p>
          <a:p>
            <a:pPr marL="190500" indent="-190500">
              <a:spcBef>
                <a:spcPts val="300"/>
              </a:spcBef>
              <a:buSzPct val="100000"/>
              <a:buChar char="•"/>
              <a:defRPr>
                <a:solidFill>
                  <a:srgbClr val="FFFFFF"/>
                </a:solidFill>
                <a:latin typeface="Roboto Light"/>
                <a:ea typeface="Roboto Light"/>
                <a:cs typeface="Roboto Light"/>
                <a:sym typeface="Roboto Light"/>
              </a:defRPr>
            </a:pPr>
            <a:r>
              <a:rPr dirty="0"/>
              <a:t>Individual CSAT and more.</a:t>
            </a:r>
          </a:p>
          <a:p>
            <a:pPr marL="190500" indent="-190500">
              <a:spcBef>
                <a:spcPts val="300"/>
              </a:spcBef>
              <a:buSzPct val="100000"/>
              <a:buChar char="•"/>
              <a:defRPr>
                <a:solidFill>
                  <a:srgbClr val="FFFFFF"/>
                </a:solidFill>
                <a:latin typeface="Roboto Light"/>
                <a:ea typeface="Roboto Light"/>
                <a:cs typeface="Roboto Light"/>
                <a:sym typeface="Roboto Light"/>
              </a:defRPr>
            </a:pPr>
            <a:r>
              <a:rPr dirty="0"/>
              <a:t>Use our webhooks and API to drive real action across myriad other systems and processes</a:t>
            </a:r>
            <a:endParaRPr lang="en-GB" dirty="0"/>
          </a:p>
          <a:p>
            <a:pPr marL="190500" indent="-190500">
              <a:spcBef>
                <a:spcPts val="300"/>
              </a:spcBef>
              <a:buSzPct val="100000"/>
              <a:buChar char="•"/>
              <a:defRPr>
                <a:solidFill>
                  <a:srgbClr val="FFFFFF"/>
                </a:solidFill>
                <a:latin typeface="Roboto Light"/>
                <a:ea typeface="Roboto Light"/>
                <a:cs typeface="Roboto Light"/>
                <a:sym typeface="Roboto Light"/>
              </a:defRPr>
            </a:pPr>
            <a:r>
              <a:rPr lang="en-GB" dirty="0"/>
              <a:t>Push feedback into Slack, Teams, Asana and more</a:t>
            </a:r>
            <a:endParaRPr dirty="0"/>
          </a:p>
        </p:txBody>
      </p:sp>
      <p:pic>
        <p:nvPicPr>
          <p:cNvPr id="7" name="Picture 6">
            <a:extLst>
              <a:ext uri="{FF2B5EF4-FFF2-40B4-BE49-F238E27FC236}">
                <a16:creationId xmlns:a16="http://schemas.microsoft.com/office/drawing/2014/main" id="{28A2B852-AF8A-EB4A-B43F-0A89F8EFB7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9059" y="4371310"/>
            <a:ext cx="3982153" cy="2231270"/>
          </a:xfrm>
          <a:prstGeom prst="rect">
            <a:avLst/>
          </a:prstGeom>
        </p:spPr>
      </p:pic>
      <p:pic>
        <p:nvPicPr>
          <p:cNvPr id="9" name="ipad2.png" descr="ipad2.png">
            <a:extLst>
              <a:ext uri="{FF2B5EF4-FFF2-40B4-BE49-F238E27FC236}">
                <a16:creationId xmlns:a16="http://schemas.microsoft.com/office/drawing/2014/main" id="{ECA6E2B5-02E3-8448-9286-9D3F7EA0CA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544" y="216856"/>
            <a:ext cx="3115020" cy="4463170"/>
          </a:xfrm>
          <a:prstGeom prst="rect">
            <a:avLst/>
          </a:prstGeom>
          <a:ln w="12700">
            <a:miter lim="400000"/>
          </a:ln>
        </p:spPr>
      </p:pic>
    </p:spTree>
    <p:extLst>
      <p:ext uri="{BB962C8B-B14F-4D97-AF65-F5344CB8AC3E}">
        <p14:creationId xmlns:p14="http://schemas.microsoft.com/office/powerpoint/2010/main" val="38797430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anies already using Customer Thermometer">
            <a:extLst>
              <a:ext uri="{FF2B5EF4-FFF2-40B4-BE49-F238E27FC236}">
                <a16:creationId xmlns:a16="http://schemas.microsoft.com/office/drawing/2014/main" id="{10736500-C8C7-194E-BAF8-8AAB93D9FBC4}"/>
              </a:ext>
            </a:extLst>
          </p:cNvPr>
          <p:cNvSpPr txBox="1"/>
          <p:nvPr/>
        </p:nvSpPr>
        <p:spPr>
          <a:xfrm>
            <a:off x="-3076" y="581025"/>
            <a:ext cx="12198152" cy="8981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90000"/>
              </a:lnSpc>
              <a:defRPr sz="3800">
                <a:latin typeface="Roboto Light"/>
                <a:ea typeface="Roboto Light"/>
                <a:cs typeface="Roboto Light"/>
                <a:sym typeface="Roboto Light"/>
              </a:defRPr>
            </a:lvl1pPr>
          </a:lstStyle>
          <a:p>
            <a:r>
              <a:rPr lang="en-GB" dirty="0">
                <a:solidFill>
                  <a:schemeClr val="bg1"/>
                </a:solidFill>
              </a:rPr>
              <a:t>A wide range of out of the box reports</a:t>
            </a:r>
            <a:endParaRPr dirty="0">
              <a:solidFill>
                <a:schemeClr val="bg1"/>
              </a:solidFill>
            </a:endParaRPr>
          </a:p>
        </p:txBody>
      </p:sp>
      <p:pic>
        <p:nvPicPr>
          <p:cNvPr id="4" name="Picture 3">
            <a:extLst>
              <a:ext uri="{FF2B5EF4-FFF2-40B4-BE49-F238E27FC236}">
                <a16:creationId xmlns:a16="http://schemas.microsoft.com/office/drawing/2014/main" id="{7E84110E-8E5E-0A4D-8D17-374DDB3618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2114" y="1438973"/>
            <a:ext cx="5757373" cy="4797811"/>
          </a:xfrm>
          <a:prstGeom prst="rect">
            <a:avLst/>
          </a:prstGeom>
        </p:spPr>
      </p:pic>
      <p:pic>
        <p:nvPicPr>
          <p:cNvPr id="8" name="Picture 7">
            <a:extLst>
              <a:ext uri="{FF2B5EF4-FFF2-40B4-BE49-F238E27FC236}">
                <a16:creationId xmlns:a16="http://schemas.microsoft.com/office/drawing/2014/main" id="{15BEF5C6-4721-784E-A463-F352FD4D3C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700" y="1398782"/>
            <a:ext cx="6729198" cy="4797811"/>
          </a:xfrm>
          <a:prstGeom prst="rect">
            <a:avLst/>
          </a:prstGeom>
        </p:spPr>
      </p:pic>
    </p:spTree>
    <p:extLst>
      <p:ext uri="{BB962C8B-B14F-4D97-AF65-F5344CB8AC3E}">
        <p14:creationId xmlns:p14="http://schemas.microsoft.com/office/powerpoint/2010/main" val="34164215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0636"/>
            <a:ext cx="11029950" cy="1143000"/>
          </a:xfrm>
        </p:spPr>
        <p:txBody>
          <a:bodyPr>
            <a:normAutofit/>
          </a:bodyPr>
          <a:lstStyle/>
          <a:p>
            <a:r>
              <a:rPr lang="en-GB" sz="2800" dirty="0">
                <a:solidFill>
                  <a:schemeClr val="bg1"/>
                </a:solidFill>
                <a:latin typeface="Roboto" panose="02000000000000000000" pitchFamily="2" charset="0"/>
                <a:ea typeface="Roboto" panose="02000000000000000000" pitchFamily="2" charset="0"/>
              </a:rPr>
              <a:t>With additional flexible access &amp; reporting options for Enterprises</a:t>
            </a:r>
          </a:p>
        </p:txBody>
      </p:sp>
      <p:pic>
        <p:nvPicPr>
          <p:cNvPr id="66" name="Picture 65">
            <a:extLst>
              <a:ext uri="{FF2B5EF4-FFF2-40B4-BE49-F238E27FC236}">
                <a16:creationId xmlns:a16="http://schemas.microsoft.com/office/drawing/2014/main" id="{8C0E6270-5D25-4442-BF57-526499ECE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924" y="922940"/>
            <a:ext cx="10461626" cy="6145864"/>
          </a:xfrm>
          <a:prstGeom prst="rect">
            <a:avLst/>
          </a:prstGeom>
        </p:spPr>
      </p:pic>
    </p:spTree>
    <p:extLst>
      <p:ext uri="{BB962C8B-B14F-4D97-AF65-F5344CB8AC3E}">
        <p14:creationId xmlns:p14="http://schemas.microsoft.com/office/powerpoint/2010/main" val="256040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bg1.png" descr="bg1.png"/>
          <p:cNvPicPr>
            <a:picLocks noChangeAspect="1"/>
          </p:cNvPicPr>
          <p:nvPr/>
        </p:nvPicPr>
        <p:blipFill>
          <a:blip r:embed="rId3"/>
          <a:stretch>
            <a:fillRect/>
          </a:stretch>
        </p:blipFill>
        <p:spPr>
          <a:xfrm rot="10800000" flipH="1">
            <a:off x="0" y="0"/>
            <a:ext cx="12192000" cy="6858000"/>
          </a:xfrm>
          <a:prstGeom prst="rect">
            <a:avLst/>
          </a:prstGeom>
          <a:ln w="12700">
            <a:miter lim="400000"/>
          </a:ln>
        </p:spPr>
      </p:pic>
      <p:sp>
        <p:nvSpPr>
          <p:cNvPr id="259" name="Four ways to get closer to your customers and staff:"/>
          <p:cNvSpPr txBox="1">
            <a:spLocks noGrp="1"/>
          </p:cNvSpPr>
          <p:nvPr>
            <p:ph type="title"/>
          </p:nvPr>
        </p:nvSpPr>
        <p:spPr>
          <a:xfrm>
            <a:off x="565484" y="206960"/>
            <a:ext cx="10363200" cy="828675"/>
          </a:xfrm>
          <a:prstGeom prst="rect">
            <a:avLst/>
          </a:prstGeom>
        </p:spPr>
        <p:txBody>
          <a:bodyPr>
            <a:normAutofit/>
          </a:bodyPr>
          <a:lstStyle>
            <a:lvl1pPr>
              <a:defRPr sz="3800">
                <a:latin typeface="Roboto Light"/>
                <a:ea typeface="Roboto Light"/>
                <a:cs typeface="Roboto Light"/>
                <a:sym typeface="Roboto Light"/>
              </a:defRPr>
            </a:lvl1pPr>
          </a:lstStyle>
          <a:p>
            <a:pPr>
              <a:lnSpc>
                <a:spcPct val="80000"/>
              </a:lnSpc>
              <a:spcBef>
                <a:spcPts val="1000"/>
              </a:spcBef>
              <a:buClr>
                <a:srgbClr val="000000"/>
              </a:buClr>
              <a:buSzPct val="100000"/>
            </a:pPr>
            <a:r>
              <a:rPr lang="en-GB" sz="3500" dirty="0">
                <a:solidFill>
                  <a:srgbClr val="51B4AF"/>
                </a:solidFill>
                <a:sym typeface="Tw Cen MT"/>
              </a:rPr>
              <a:t>Why Customer Thermometer</a:t>
            </a:r>
            <a:endParaRPr sz="3500" dirty="0">
              <a:solidFill>
                <a:srgbClr val="51B4AF"/>
              </a:solidFill>
              <a:sym typeface="Tw Cen MT"/>
            </a:endParaRPr>
          </a:p>
        </p:txBody>
      </p:sp>
      <p:sp>
        <p:nvSpPr>
          <p:cNvPr id="2" name="Text Placeholder 1">
            <a:extLst>
              <a:ext uri="{FF2B5EF4-FFF2-40B4-BE49-F238E27FC236}">
                <a16:creationId xmlns:a16="http://schemas.microsoft.com/office/drawing/2014/main" id="{C606E8BB-D7A6-8E40-8181-EB858EFF6876}"/>
              </a:ext>
            </a:extLst>
          </p:cNvPr>
          <p:cNvSpPr>
            <a:spLocks noGrp="1"/>
          </p:cNvSpPr>
          <p:nvPr>
            <p:ph type="body" idx="1"/>
          </p:nvPr>
        </p:nvSpPr>
        <p:spPr>
          <a:xfrm>
            <a:off x="697831" y="1242595"/>
            <a:ext cx="10888580" cy="5073984"/>
          </a:xfrm>
        </p:spPr>
        <p:txBody>
          <a:bodyPr>
            <a:normAutofit fontScale="92500" lnSpcReduction="10000"/>
          </a:bodyPr>
          <a:lstStyle/>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Immediately actionable insight</a:t>
            </a:r>
          </a:p>
          <a:p>
            <a:pPr lvl="1">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Know exactly </a:t>
            </a:r>
            <a:r>
              <a:rPr lang="en-US" sz="2400" i="1" dirty="0">
                <a:solidFill>
                  <a:schemeClr val="tx1">
                    <a:lumMod val="65000"/>
                    <a:lumOff val="35000"/>
                  </a:schemeClr>
                </a:solidFill>
                <a:latin typeface="Roboto Light" panose="02000000000000000000" pitchFamily="2" charset="0"/>
                <a:ea typeface="Roboto Light" panose="02000000000000000000" pitchFamily="2" charset="0"/>
              </a:rPr>
              <a:t>who</a:t>
            </a:r>
            <a:r>
              <a:rPr lang="en-US" sz="2400" dirty="0">
                <a:solidFill>
                  <a:schemeClr val="tx1">
                    <a:lumMod val="65000"/>
                    <a:lumOff val="35000"/>
                  </a:schemeClr>
                </a:solidFill>
                <a:latin typeface="Roboto Light" panose="02000000000000000000" pitchFamily="2" charset="0"/>
                <a:ea typeface="Roboto Light" panose="02000000000000000000" pitchFamily="2" charset="0"/>
              </a:rPr>
              <a:t> is unhappy, in real time</a:t>
            </a:r>
          </a:p>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Reduces the email your customers get</a:t>
            </a:r>
          </a:p>
          <a:p>
            <a:pPr lvl="1">
              <a:lnSpc>
                <a:spcPct val="100000"/>
              </a:lnSpc>
              <a:buClr>
                <a:schemeClr val="tx1">
                  <a:lumMod val="65000"/>
                  <a:lumOff val="35000"/>
                </a:schemeClr>
              </a:buClr>
            </a:pPr>
            <a:r>
              <a:rPr lang="en-US" sz="1800" dirty="0">
                <a:solidFill>
                  <a:schemeClr val="tx1">
                    <a:lumMod val="65000"/>
                    <a:lumOff val="35000"/>
                  </a:schemeClr>
                </a:solidFill>
                <a:latin typeface="Roboto Light" panose="02000000000000000000" pitchFamily="2" charset="0"/>
                <a:ea typeface="Roboto Light" panose="02000000000000000000" pitchFamily="2" charset="0"/>
              </a:rPr>
              <a:t>No separate email requesting feedback is sent. Customer Thermometer can appear at any point in the ticket/case/thread process, not just the end</a:t>
            </a:r>
            <a:endParaRPr lang="en-GB" sz="1800" dirty="0">
              <a:solidFill>
                <a:schemeClr val="tx1">
                  <a:lumMod val="65000"/>
                  <a:lumOff val="35000"/>
                </a:schemeClr>
              </a:solidFill>
              <a:latin typeface="Roboto Light" panose="02000000000000000000" pitchFamily="2" charset="0"/>
              <a:ea typeface="Roboto Light" panose="02000000000000000000" pitchFamily="2" charset="0"/>
            </a:endParaRPr>
          </a:p>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Engages customers visually</a:t>
            </a:r>
            <a:endParaRPr lang="en-GB" sz="2400" dirty="0">
              <a:solidFill>
                <a:schemeClr val="tx1">
                  <a:lumMod val="65000"/>
                  <a:lumOff val="35000"/>
                </a:schemeClr>
              </a:solidFill>
              <a:latin typeface="Roboto Light" panose="02000000000000000000" pitchFamily="2" charset="0"/>
              <a:ea typeface="Roboto Light" panose="02000000000000000000" pitchFamily="2" charset="0"/>
            </a:endParaRPr>
          </a:p>
          <a:p>
            <a:pPr lvl="1">
              <a:lnSpc>
                <a:spcPct val="100000"/>
              </a:lnSpc>
              <a:buClr>
                <a:schemeClr val="tx1">
                  <a:lumMod val="65000"/>
                  <a:lumOff val="35000"/>
                </a:schemeClr>
              </a:buClr>
            </a:pPr>
            <a:r>
              <a:rPr lang="en-US" sz="1800" dirty="0">
                <a:solidFill>
                  <a:schemeClr val="tx1">
                    <a:lumMod val="65000"/>
                    <a:lumOff val="35000"/>
                  </a:schemeClr>
                </a:solidFill>
                <a:latin typeface="Roboto Light" panose="02000000000000000000" pitchFamily="2" charset="0"/>
                <a:ea typeface="Roboto Light" panose="02000000000000000000" pitchFamily="2" charset="0"/>
              </a:rPr>
              <a:t>Customize your rating buttons, create your own question, use your company’s tone of voice</a:t>
            </a:r>
          </a:p>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Gives you a better response rate</a:t>
            </a:r>
            <a:endParaRPr lang="en-GB" sz="2400" dirty="0">
              <a:solidFill>
                <a:schemeClr val="tx1">
                  <a:lumMod val="65000"/>
                  <a:lumOff val="35000"/>
                </a:schemeClr>
              </a:solidFill>
              <a:latin typeface="Roboto Light" panose="02000000000000000000" pitchFamily="2" charset="0"/>
              <a:ea typeface="Roboto Light" panose="02000000000000000000" pitchFamily="2" charset="0"/>
            </a:endParaRPr>
          </a:p>
          <a:p>
            <a:pPr lvl="1">
              <a:lnSpc>
                <a:spcPct val="100000"/>
              </a:lnSpc>
              <a:buClr>
                <a:schemeClr val="tx1">
                  <a:lumMod val="65000"/>
                  <a:lumOff val="35000"/>
                </a:schemeClr>
              </a:buClr>
            </a:pPr>
            <a:r>
              <a:rPr lang="en-US" sz="1800" dirty="0">
                <a:solidFill>
                  <a:schemeClr val="tx1">
                    <a:lumMod val="65000"/>
                    <a:lumOff val="35000"/>
                  </a:schemeClr>
                </a:solidFill>
                <a:latin typeface="Roboto Light" panose="02000000000000000000" pitchFamily="2" charset="0"/>
                <a:ea typeface="Roboto Light" panose="02000000000000000000" pitchFamily="2" charset="0"/>
              </a:rPr>
              <a:t>Users quoted as seeing a dramatic increase in customer feedback</a:t>
            </a:r>
            <a:endParaRPr lang="en-GB" sz="1800" dirty="0">
              <a:solidFill>
                <a:schemeClr val="tx1">
                  <a:lumMod val="65000"/>
                  <a:lumOff val="35000"/>
                </a:schemeClr>
              </a:solidFill>
              <a:latin typeface="Roboto Light" panose="02000000000000000000" pitchFamily="2" charset="0"/>
              <a:ea typeface="Roboto Light" panose="02000000000000000000" pitchFamily="2" charset="0"/>
            </a:endParaRPr>
          </a:p>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Allows you to pinpoint areas of dissatisfaction</a:t>
            </a:r>
          </a:p>
          <a:p>
            <a:pPr lvl="1">
              <a:lnSpc>
                <a:spcPct val="100000"/>
              </a:lnSpc>
              <a:buClr>
                <a:schemeClr val="tx1">
                  <a:lumMod val="65000"/>
                  <a:lumOff val="35000"/>
                </a:schemeClr>
              </a:buClr>
            </a:pPr>
            <a:r>
              <a:rPr lang="en-US" sz="1800" dirty="0">
                <a:solidFill>
                  <a:schemeClr val="tx1">
                    <a:lumMod val="65000"/>
                    <a:lumOff val="35000"/>
                  </a:schemeClr>
                </a:solidFill>
                <a:latin typeface="Roboto Light" panose="02000000000000000000" pitchFamily="2" charset="0"/>
                <a:ea typeface="Roboto Light" panose="02000000000000000000" pitchFamily="2" charset="0"/>
              </a:rPr>
              <a:t>See satisfaction by agent, territory, product, time, date, position in the buying cycle and much more</a:t>
            </a:r>
            <a:endParaRPr lang="en-GB" sz="1800" dirty="0">
              <a:solidFill>
                <a:schemeClr val="tx1">
                  <a:lumMod val="65000"/>
                  <a:lumOff val="35000"/>
                </a:schemeClr>
              </a:solidFill>
              <a:latin typeface="Roboto Light" panose="02000000000000000000" pitchFamily="2" charset="0"/>
              <a:ea typeface="Roboto Light" panose="02000000000000000000" pitchFamily="2" charset="0"/>
            </a:endParaRPr>
          </a:p>
          <a:p>
            <a:pPr>
              <a:lnSpc>
                <a:spcPct val="100000"/>
              </a:lnSpc>
              <a:buClr>
                <a:schemeClr val="tx1">
                  <a:lumMod val="65000"/>
                  <a:lumOff val="35000"/>
                </a:schemeClr>
              </a:buClr>
            </a:pPr>
            <a:r>
              <a:rPr lang="en-US" sz="2400" dirty="0">
                <a:solidFill>
                  <a:schemeClr val="tx1">
                    <a:lumMod val="65000"/>
                    <a:lumOff val="35000"/>
                  </a:schemeClr>
                </a:solidFill>
                <a:latin typeface="Roboto Light" panose="02000000000000000000" pitchFamily="2" charset="0"/>
                <a:ea typeface="Roboto Light" panose="02000000000000000000" pitchFamily="2" charset="0"/>
              </a:rPr>
              <a:t>Our famous Red Alert system</a:t>
            </a:r>
          </a:p>
          <a:p>
            <a:pPr lvl="1">
              <a:lnSpc>
                <a:spcPct val="100000"/>
              </a:lnSpc>
              <a:buClr>
                <a:schemeClr val="tx1">
                  <a:lumMod val="65000"/>
                  <a:lumOff val="35000"/>
                </a:schemeClr>
              </a:buClr>
            </a:pPr>
            <a:r>
              <a:rPr lang="en-US" sz="1800" dirty="0">
                <a:solidFill>
                  <a:schemeClr val="tx1">
                    <a:lumMod val="65000"/>
                    <a:lumOff val="35000"/>
                  </a:schemeClr>
                </a:solidFill>
                <a:latin typeface="Roboto Light" panose="02000000000000000000" pitchFamily="2" charset="0"/>
                <a:ea typeface="Roboto Light" panose="02000000000000000000" pitchFamily="2" charset="0"/>
              </a:rPr>
              <a:t>Never lose another customer. Be alerted in instantly to unhappy customers</a:t>
            </a:r>
          </a:p>
        </p:txBody>
      </p:sp>
    </p:spTree>
    <p:extLst>
      <p:ext uri="{BB962C8B-B14F-4D97-AF65-F5344CB8AC3E}">
        <p14:creationId xmlns:p14="http://schemas.microsoft.com/office/powerpoint/2010/main" val="26890782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9" name="Companies already using Customer Thermometer"/>
          <p:cNvSpPr txBox="1"/>
          <p:nvPr/>
        </p:nvSpPr>
        <p:spPr>
          <a:xfrm>
            <a:off x="-6152" y="88410"/>
            <a:ext cx="12198152" cy="8981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90000"/>
              </a:lnSpc>
              <a:defRPr sz="3800">
                <a:latin typeface="Roboto Light"/>
                <a:ea typeface="Roboto Light"/>
                <a:cs typeface="Roboto Light"/>
                <a:sym typeface="Roboto Light"/>
              </a:defRPr>
            </a:lvl1pPr>
          </a:lstStyle>
          <a:p>
            <a:r>
              <a:rPr lang="en-GB" sz="3200" dirty="0"/>
              <a:t>Join the world’s most customer-obsessed brands</a:t>
            </a:r>
            <a:endParaRPr sz="3200" dirty="0"/>
          </a:p>
        </p:txBody>
      </p:sp>
      <p:pic>
        <p:nvPicPr>
          <p:cNvPr id="132" name="Picture 131">
            <a:extLst>
              <a:ext uri="{FF2B5EF4-FFF2-40B4-BE49-F238E27FC236}">
                <a16:creationId xmlns:a16="http://schemas.microsoft.com/office/drawing/2014/main" id="{38830376-986F-8E4A-BF81-E2102E935B92}"/>
              </a:ext>
            </a:extLst>
          </p:cNvPr>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537684" y="3260147"/>
            <a:ext cx="1414071" cy="579871"/>
          </a:xfrm>
          <a:prstGeom prst="rect">
            <a:avLst/>
          </a:prstGeom>
        </p:spPr>
      </p:pic>
      <p:pic>
        <p:nvPicPr>
          <p:cNvPr id="133" name="Picture 132">
            <a:extLst>
              <a:ext uri="{FF2B5EF4-FFF2-40B4-BE49-F238E27FC236}">
                <a16:creationId xmlns:a16="http://schemas.microsoft.com/office/drawing/2014/main" id="{A81FCF2A-B879-8840-8B9B-0F02ED5EED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8463" y="4592993"/>
            <a:ext cx="1482330" cy="698199"/>
          </a:xfrm>
          <a:prstGeom prst="rect">
            <a:avLst/>
          </a:prstGeom>
        </p:spPr>
      </p:pic>
      <p:pic>
        <p:nvPicPr>
          <p:cNvPr id="134" name="Picture 133">
            <a:extLst>
              <a:ext uri="{FF2B5EF4-FFF2-40B4-BE49-F238E27FC236}">
                <a16:creationId xmlns:a16="http://schemas.microsoft.com/office/drawing/2014/main" id="{F63E76E2-7EA1-AD40-B388-14D0BE3881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2424" y="1177157"/>
            <a:ext cx="1751799" cy="1751799"/>
          </a:xfrm>
          <a:prstGeom prst="rect">
            <a:avLst/>
          </a:prstGeom>
        </p:spPr>
      </p:pic>
      <p:pic>
        <p:nvPicPr>
          <p:cNvPr id="135" name="Picture 134">
            <a:extLst>
              <a:ext uri="{FF2B5EF4-FFF2-40B4-BE49-F238E27FC236}">
                <a16:creationId xmlns:a16="http://schemas.microsoft.com/office/drawing/2014/main" id="{E0A979A1-E49F-6F49-868B-F01806685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0262" y="1387587"/>
            <a:ext cx="1950039" cy="1235215"/>
          </a:xfrm>
          <a:prstGeom prst="rect">
            <a:avLst/>
          </a:prstGeom>
        </p:spPr>
      </p:pic>
      <p:pic>
        <p:nvPicPr>
          <p:cNvPr id="136" name="Picture 135">
            <a:extLst>
              <a:ext uri="{FF2B5EF4-FFF2-40B4-BE49-F238E27FC236}">
                <a16:creationId xmlns:a16="http://schemas.microsoft.com/office/drawing/2014/main" id="{B078CB18-9D54-C84B-831C-676CC9CF26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2676" y="4559487"/>
            <a:ext cx="765209" cy="765209"/>
          </a:xfrm>
          <a:prstGeom prst="rect">
            <a:avLst/>
          </a:prstGeom>
        </p:spPr>
      </p:pic>
      <p:pic>
        <p:nvPicPr>
          <p:cNvPr id="137" name="Picture 136">
            <a:extLst>
              <a:ext uri="{FF2B5EF4-FFF2-40B4-BE49-F238E27FC236}">
                <a16:creationId xmlns:a16="http://schemas.microsoft.com/office/drawing/2014/main" id="{594DB726-979B-F740-A562-295DE930A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32879" y="3194592"/>
            <a:ext cx="2210815" cy="612780"/>
          </a:xfrm>
          <a:prstGeom prst="rect">
            <a:avLst/>
          </a:prstGeom>
        </p:spPr>
      </p:pic>
      <p:pic>
        <p:nvPicPr>
          <p:cNvPr id="140" name="Picture 139">
            <a:extLst>
              <a:ext uri="{FF2B5EF4-FFF2-40B4-BE49-F238E27FC236}">
                <a16:creationId xmlns:a16="http://schemas.microsoft.com/office/drawing/2014/main" id="{55EEFE54-FC00-2C4D-9207-807A15035B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2879" y="1769089"/>
            <a:ext cx="2186160" cy="514085"/>
          </a:xfrm>
          <a:prstGeom prst="rect">
            <a:avLst/>
          </a:prstGeom>
        </p:spPr>
      </p:pic>
      <p:pic>
        <p:nvPicPr>
          <p:cNvPr id="143" name="Picture 142">
            <a:extLst>
              <a:ext uri="{FF2B5EF4-FFF2-40B4-BE49-F238E27FC236}">
                <a16:creationId xmlns:a16="http://schemas.microsoft.com/office/drawing/2014/main" id="{AAB77EC4-5C4A-C34F-B38E-67A6AF4142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8165" y="2928957"/>
            <a:ext cx="1202927" cy="1211707"/>
          </a:xfrm>
          <a:prstGeom prst="rect">
            <a:avLst/>
          </a:prstGeom>
        </p:spPr>
      </p:pic>
      <p:pic>
        <p:nvPicPr>
          <p:cNvPr id="145" name="Picture 144">
            <a:extLst>
              <a:ext uri="{FF2B5EF4-FFF2-40B4-BE49-F238E27FC236}">
                <a16:creationId xmlns:a16="http://schemas.microsoft.com/office/drawing/2014/main" id="{3684E614-6B02-7F4A-A59C-9D61C03F069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8710" y="4359421"/>
            <a:ext cx="1887984" cy="1165342"/>
          </a:xfrm>
          <a:prstGeom prst="rect">
            <a:avLst/>
          </a:prstGeom>
        </p:spPr>
      </p:pic>
    </p:spTree>
    <p:extLst>
      <p:ext uri="{BB962C8B-B14F-4D97-AF65-F5344CB8AC3E}">
        <p14:creationId xmlns:p14="http://schemas.microsoft.com/office/powerpoint/2010/main" val="19201015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0C37-30C2-7441-9028-48F2FB10669F}"/>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We get you more… </a:t>
            </a:r>
            <a:br>
              <a:rPr lang="en-US"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i="1" dirty="0">
                <a:solidFill>
                  <a:schemeClr val="bg1"/>
                </a:solidFill>
                <a:latin typeface="Roboto" panose="02000000000000000000" pitchFamily="2" charset="0"/>
                <a:ea typeface="Roboto" panose="02000000000000000000" pitchFamily="2" charset="0"/>
                <a:cs typeface="Roboto" panose="02000000000000000000" pitchFamily="2" charset="0"/>
              </a:rPr>
              <a:t>more</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feedback and a </a:t>
            </a:r>
            <a:r>
              <a:rPr lang="en-US" i="1" dirty="0">
                <a:solidFill>
                  <a:schemeClr val="bg1"/>
                </a:solidFill>
                <a:latin typeface="Roboto" panose="02000000000000000000" pitchFamily="2" charset="0"/>
                <a:ea typeface="Roboto" panose="02000000000000000000" pitchFamily="2" charset="0"/>
                <a:cs typeface="Roboto" panose="02000000000000000000" pitchFamily="2" charset="0"/>
              </a:rPr>
              <a:t>more</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representative view</a:t>
            </a:r>
          </a:p>
        </p:txBody>
      </p:sp>
      <p:pic>
        <p:nvPicPr>
          <p:cNvPr id="5" name="Picture 4">
            <a:extLst>
              <a:ext uri="{FF2B5EF4-FFF2-40B4-BE49-F238E27FC236}">
                <a16:creationId xmlns:a16="http://schemas.microsoft.com/office/drawing/2014/main" id="{D0355550-2419-3145-BF77-7C63E38D0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2451" y="1322025"/>
            <a:ext cx="3510970" cy="5148810"/>
          </a:xfrm>
          <a:prstGeom prst="rect">
            <a:avLst/>
          </a:prstGeom>
        </p:spPr>
      </p:pic>
      <p:pic>
        <p:nvPicPr>
          <p:cNvPr id="9" name="Picture 8">
            <a:extLst>
              <a:ext uri="{FF2B5EF4-FFF2-40B4-BE49-F238E27FC236}">
                <a16:creationId xmlns:a16="http://schemas.microsoft.com/office/drawing/2014/main" id="{2CFD6281-3375-CF45-A732-AFA2330FEA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579" y="1320308"/>
            <a:ext cx="3501032" cy="5155782"/>
          </a:xfrm>
          <a:prstGeom prst="rect">
            <a:avLst/>
          </a:prstGeom>
        </p:spPr>
      </p:pic>
      <p:pic>
        <p:nvPicPr>
          <p:cNvPr id="12" name="Picture 11">
            <a:extLst>
              <a:ext uri="{FF2B5EF4-FFF2-40B4-BE49-F238E27FC236}">
                <a16:creationId xmlns:a16="http://schemas.microsoft.com/office/drawing/2014/main" id="{E03556DD-38C3-4B47-AC53-5EF332B203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4877" y="1320308"/>
            <a:ext cx="3510970" cy="5151340"/>
          </a:xfrm>
          <a:prstGeom prst="rect">
            <a:avLst/>
          </a:prstGeom>
        </p:spPr>
      </p:pic>
    </p:spTree>
    <p:extLst>
      <p:ext uri="{BB962C8B-B14F-4D97-AF65-F5344CB8AC3E}">
        <p14:creationId xmlns:p14="http://schemas.microsoft.com/office/powerpoint/2010/main" val="12728951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3A77A-F6C6-EA42-908F-A0BDD19709C6}"/>
              </a:ext>
            </a:extLst>
          </p:cNvPr>
          <p:cNvSpPr/>
          <p:nvPr/>
        </p:nvSpPr>
        <p:spPr>
          <a:xfrm>
            <a:off x="562303" y="2224151"/>
            <a:ext cx="11067394" cy="1323439"/>
          </a:xfrm>
          <a:prstGeom prst="rect">
            <a:avLst/>
          </a:prstGeom>
        </p:spPr>
        <p:txBody>
          <a:bodyPr wrap="square">
            <a:spAutoFit/>
          </a:bodyPr>
          <a:lstStyle/>
          <a:p>
            <a:pPr algn="ctr"/>
            <a:r>
              <a:rPr lang="en-GB" sz="4000" dirty="0">
                <a:solidFill>
                  <a:schemeClr val="bg1"/>
                </a:solidFill>
                <a:latin typeface="Roboto" panose="02000000000000000000" pitchFamily="2" charset="0"/>
              </a:rPr>
              <a:t>What if you had an early warning system that would help you identify at risk customers?</a:t>
            </a:r>
            <a:endParaRPr lang="en-US" sz="4000" i="1" dirty="0">
              <a:solidFill>
                <a:schemeClr val="bg1"/>
              </a:solidFill>
            </a:endParaRPr>
          </a:p>
        </p:txBody>
      </p:sp>
      <p:pic>
        <p:nvPicPr>
          <p:cNvPr id="3" name="Picture 2">
            <a:extLst>
              <a:ext uri="{FF2B5EF4-FFF2-40B4-BE49-F238E27FC236}">
                <a16:creationId xmlns:a16="http://schemas.microsoft.com/office/drawing/2014/main" id="{574DB029-47AE-F848-98D3-BE26C9CCD6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500" y="4244866"/>
            <a:ext cx="1143000" cy="1143000"/>
          </a:xfrm>
          <a:prstGeom prst="rect">
            <a:avLst/>
          </a:prstGeom>
        </p:spPr>
      </p:pic>
    </p:spTree>
    <p:extLst>
      <p:ext uri="{BB962C8B-B14F-4D97-AF65-F5344CB8AC3E}">
        <p14:creationId xmlns:p14="http://schemas.microsoft.com/office/powerpoint/2010/main" val="2082083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491" y="-16015"/>
            <a:ext cx="12218982" cy="6890031"/>
          </a:xfrm>
          <a:prstGeom prst="rect">
            <a:avLst/>
          </a:prstGeom>
          <a:ln w="12700">
            <a:miter lim="400000"/>
          </a:ln>
        </p:spPr>
      </p:pic>
      <p:sp>
        <p:nvSpPr>
          <p:cNvPr id="314" name="Callout"/>
          <p:cNvSpPr/>
          <p:nvPr/>
        </p:nvSpPr>
        <p:spPr>
          <a:xfrm rot="16200000">
            <a:off x="9698" y="2333725"/>
            <a:ext cx="4400551" cy="3629423"/>
          </a:xfrm>
          <a:custGeom>
            <a:avLst/>
            <a:gdLst/>
            <a:ahLst/>
            <a:cxnLst>
              <a:cxn ang="0">
                <a:pos x="wd2" y="hd2"/>
              </a:cxn>
              <a:cxn ang="5400000">
                <a:pos x="wd2" y="hd2"/>
              </a:cxn>
              <a:cxn ang="10800000">
                <a:pos x="wd2" y="hd2"/>
              </a:cxn>
              <a:cxn ang="16200000">
                <a:pos x="wd2" y="hd2"/>
              </a:cxn>
            </a:cxnLst>
            <a:rect l="0" t="0" r="r" b="b"/>
            <a:pathLst>
              <a:path w="21600" h="21600" extrusionOk="0">
                <a:moveTo>
                  <a:pt x="1297" y="0"/>
                </a:moveTo>
                <a:cubicBezTo>
                  <a:pt x="1045" y="0"/>
                  <a:pt x="840" y="249"/>
                  <a:pt x="840" y="555"/>
                </a:cubicBezTo>
                <a:lnTo>
                  <a:pt x="840" y="1849"/>
                </a:lnTo>
                <a:lnTo>
                  <a:pt x="0" y="2955"/>
                </a:lnTo>
                <a:lnTo>
                  <a:pt x="840" y="4063"/>
                </a:lnTo>
                <a:lnTo>
                  <a:pt x="840" y="21045"/>
                </a:lnTo>
                <a:cubicBezTo>
                  <a:pt x="840" y="21351"/>
                  <a:pt x="1045" y="21600"/>
                  <a:pt x="1297" y="21600"/>
                </a:cubicBezTo>
                <a:lnTo>
                  <a:pt x="21142" y="21600"/>
                </a:lnTo>
                <a:cubicBezTo>
                  <a:pt x="21395" y="21600"/>
                  <a:pt x="21600" y="21351"/>
                  <a:pt x="21600" y="21045"/>
                </a:cubicBezTo>
                <a:lnTo>
                  <a:pt x="21600" y="555"/>
                </a:lnTo>
                <a:cubicBezTo>
                  <a:pt x="21600" y="249"/>
                  <a:pt x="21395" y="0"/>
                  <a:pt x="21142" y="0"/>
                </a:cubicBezTo>
                <a:lnTo>
                  <a:pt x="1297" y="0"/>
                </a:lnTo>
                <a:close/>
              </a:path>
            </a:pathLst>
          </a:custGeom>
          <a:solidFill>
            <a:srgbClr val="FFFFFF">
              <a:alpha val="25293"/>
            </a:srgbClr>
          </a:solidFill>
          <a:ln w="12700">
            <a:miter lim="400000"/>
          </a:ln>
        </p:spPr>
        <p:txBody>
          <a:bodyPr lIns="45719" rIns="45719"/>
          <a:lstStyle/>
          <a:p>
            <a:endParaRPr/>
          </a:p>
        </p:txBody>
      </p:sp>
      <p:sp>
        <p:nvSpPr>
          <p:cNvPr id="315" name="Callout"/>
          <p:cNvSpPr/>
          <p:nvPr/>
        </p:nvSpPr>
        <p:spPr>
          <a:xfrm rot="16200000">
            <a:off x="7774648" y="2333725"/>
            <a:ext cx="4400551" cy="3629423"/>
          </a:xfrm>
          <a:custGeom>
            <a:avLst/>
            <a:gdLst/>
            <a:ahLst/>
            <a:cxnLst>
              <a:cxn ang="0">
                <a:pos x="wd2" y="hd2"/>
              </a:cxn>
              <a:cxn ang="5400000">
                <a:pos x="wd2" y="hd2"/>
              </a:cxn>
              <a:cxn ang="10800000">
                <a:pos x="wd2" y="hd2"/>
              </a:cxn>
              <a:cxn ang="16200000">
                <a:pos x="wd2" y="hd2"/>
              </a:cxn>
            </a:cxnLst>
            <a:rect l="0" t="0" r="r" b="b"/>
            <a:pathLst>
              <a:path w="21600" h="21600" extrusionOk="0">
                <a:moveTo>
                  <a:pt x="1297" y="0"/>
                </a:moveTo>
                <a:cubicBezTo>
                  <a:pt x="1045" y="0"/>
                  <a:pt x="840" y="249"/>
                  <a:pt x="840" y="555"/>
                </a:cubicBezTo>
                <a:lnTo>
                  <a:pt x="840" y="1849"/>
                </a:lnTo>
                <a:lnTo>
                  <a:pt x="0" y="2955"/>
                </a:lnTo>
                <a:lnTo>
                  <a:pt x="840" y="4063"/>
                </a:lnTo>
                <a:lnTo>
                  <a:pt x="840" y="21045"/>
                </a:lnTo>
                <a:cubicBezTo>
                  <a:pt x="840" y="21351"/>
                  <a:pt x="1045" y="21600"/>
                  <a:pt x="1297" y="21600"/>
                </a:cubicBezTo>
                <a:lnTo>
                  <a:pt x="21142" y="21600"/>
                </a:lnTo>
                <a:cubicBezTo>
                  <a:pt x="21395" y="21600"/>
                  <a:pt x="21600" y="21351"/>
                  <a:pt x="21600" y="21045"/>
                </a:cubicBezTo>
                <a:lnTo>
                  <a:pt x="21600" y="555"/>
                </a:lnTo>
                <a:cubicBezTo>
                  <a:pt x="21600" y="249"/>
                  <a:pt x="21395" y="0"/>
                  <a:pt x="21142" y="0"/>
                </a:cubicBezTo>
                <a:lnTo>
                  <a:pt x="1297" y="0"/>
                </a:lnTo>
                <a:close/>
              </a:path>
            </a:pathLst>
          </a:custGeom>
          <a:solidFill>
            <a:srgbClr val="FFFFFF">
              <a:alpha val="25293"/>
            </a:srgbClr>
          </a:solidFill>
          <a:ln w="12700">
            <a:miter lim="400000"/>
          </a:ln>
        </p:spPr>
        <p:txBody>
          <a:bodyPr lIns="45719" rIns="45719"/>
          <a:lstStyle/>
          <a:p>
            <a:endParaRPr/>
          </a:p>
        </p:txBody>
      </p:sp>
      <p:sp>
        <p:nvSpPr>
          <p:cNvPr id="316" name="Callout"/>
          <p:cNvSpPr/>
          <p:nvPr/>
        </p:nvSpPr>
        <p:spPr>
          <a:xfrm rot="16200000">
            <a:off x="3895725" y="2333725"/>
            <a:ext cx="4400550" cy="3629423"/>
          </a:xfrm>
          <a:custGeom>
            <a:avLst/>
            <a:gdLst/>
            <a:ahLst/>
            <a:cxnLst>
              <a:cxn ang="0">
                <a:pos x="wd2" y="hd2"/>
              </a:cxn>
              <a:cxn ang="5400000">
                <a:pos x="wd2" y="hd2"/>
              </a:cxn>
              <a:cxn ang="10800000">
                <a:pos x="wd2" y="hd2"/>
              </a:cxn>
              <a:cxn ang="16200000">
                <a:pos x="wd2" y="hd2"/>
              </a:cxn>
            </a:cxnLst>
            <a:rect l="0" t="0" r="r" b="b"/>
            <a:pathLst>
              <a:path w="21600" h="21600" extrusionOk="0">
                <a:moveTo>
                  <a:pt x="1297" y="0"/>
                </a:moveTo>
                <a:cubicBezTo>
                  <a:pt x="1045" y="0"/>
                  <a:pt x="840" y="249"/>
                  <a:pt x="840" y="555"/>
                </a:cubicBezTo>
                <a:lnTo>
                  <a:pt x="840" y="1849"/>
                </a:lnTo>
                <a:lnTo>
                  <a:pt x="0" y="2955"/>
                </a:lnTo>
                <a:lnTo>
                  <a:pt x="840" y="4063"/>
                </a:lnTo>
                <a:lnTo>
                  <a:pt x="840" y="21045"/>
                </a:lnTo>
                <a:cubicBezTo>
                  <a:pt x="840" y="21351"/>
                  <a:pt x="1045" y="21600"/>
                  <a:pt x="1297" y="21600"/>
                </a:cubicBezTo>
                <a:lnTo>
                  <a:pt x="21142" y="21600"/>
                </a:lnTo>
                <a:cubicBezTo>
                  <a:pt x="21395" y="21600"/>
                  <a:pt x="21600" y="21351"/>
                  <a:pt x="21600" y="21045"/>
                </a:cubicBezTo>
                <a:lnTo>
                  <a:pt x="21600" y="555"/>
                </a:lnTo>
                <a:cubicBezTo>
                  <a:pt x="21600" y="249"/>
                  <a:pt x="21395" y="0"/>
                  <a:pt x="21142" y="0"/>
                </a:cubicBezTo>
                <a:lnTo>
                  <a:pt x="1297" y="0"/>
                </a:lnTo>
                <a:close/>
              </a:path>
            </a:pathLst>
          </a:custGeom>
          <a:solidFill>
            <a:srgbClr val="FFFFFF">
              <a:alpha val="25293"/>
            </a:srgbClr>
          </a:solidFill>
          <a:ln w="12700">
            <a:miter lim="400000"/>
          </a:ln>
        </p:spPr>
        <p:txBody>
          <a:bodyPr lIns="45719" rIns="45719"/>
          <a:lstStyle/>
          <a:p>
            <a:endParaRPr/>
          </a:p>
        </p:txBody>
      </p:sp>
      <p:sp>
        <p:nvSpPr>
          <p:cNvPr id="317" name="Simple to use (in just one click…)…"/>
          <p:cNvSpPr txBox="1"/>
          <p:nvPr/>
        </p:nvSpPr>
        <p:spPr>
          <a:xfrm>
            <a:off x="601662" y="3307724"/>
            <a:ext cx="3111451" cy="1346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00526" indent="-200526">
              <a:spcBef>
                <a:spcPts val="1000"/>
              </a:spcBef>
              <a:buSzPct val="100000"/>
              <a:buChar char="•"/>
              <a:defRPr>
                <a:solidFill>
                  <a:srgbClr val="FFFFFF"/>
                </a:solidFill>
                <a:latin typeface="Roboto Light"/>
                <a:ea typeface="Roboto Light"/>
                <a:cs typeface="Roboto Light"/>
                <a:sym typeface="Roboto Light"/>
              </a:defRPr>
            </a:pPr>
            <a:r>
              <a:t>Simple to use</a:t>
            </a:r>
            <a:br/>
            <a:r>
              <a:t>(in just one click…)</a:t>
            </a:r>
          </a:p>
          <a:p>
            <a:pPr marL="200526" indent="-200526">
              <a:spcBef>
                <a:spcPts val="1000"/>
              </a:spcBef>
              <a:buSzPct val="100000"/>
              <a:buChar char="•"/>
              <a:defRPr>
                <a:solidFill>
                  <a:srgbClr val="FFFFFF"/>
                </a:solidFill>
                <a:latin typeface="Roboto Light"/>
                <a:ea typeface="Roboto Light"/>
                <a:cs typeface="Roboto Light"/>
                <a:sym typeface="Roboto Light"/>
              </a:defRPr>
            </a:pPr>
            <a:r>
              <a:t>Quick to deploy (sometimes in minutes)</a:t>
            </a:r>
          </a:p>
        </p:txBody>
      </p:sp>
      <p:sp>
        <p:nvSpPr>
          <p:cNvPr id="318" name="Larger response rates (many times more than other solutions)…"/>
          <p:cNvSpPr txBox="1"/>
          <p:nvPr/>
        </p:nvSpPr>
        <p:spPr>
          <a:xfrm>
            <a:off x="4491533" y="3266499"/>
            <a:ext cx="3259734" cy="2387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00526" indent="-200526">
              <a:spcBef>
                <a:spcPts val="1000"/>
              </a:spcBef>
              <a:buSzPct val="100000"/>
              <a:buChar char="•"/>
              <a:defRPr>
                <a:solidFill>
                  <a:srgbClr val="FFFFFF"/>
                </a:solidFill>
                <a:latin typeface="Roboto Light"/>
                <a:ea typeface="Roboto Light"/>
                <a:cs typeface="Roboto Light"/>
                <a:sym typeface="Roboto Light"/>
              </a:defRPr>
            </a:pPr>
            <a:r>
              <a:t>Larger response rates (many times more than other solutions)</a:t>
            </a:r>
          </a:p>
          <a:p>
            <a:pPr marL="200526" indent="-200526">
              <a:spcBef>
                <a:spcPts val="1000"/>
              </a:spcBef>
              <a:buSzPct val="100000"/>
              <a:buChar char="•"/>
              <a:defRPr>
                <a:solidFill>
                  <a:srgbClr val="FFFFFF"/>
                </a:solidFill>
                <a:latin typeface="Roboto Light"/>
                <a:ea typeface="Roboto Light"/>
                <a:cs typeface="Roboto Light"/>
                <a:sym typeface="Roboto Light"/>
              </a:defRPr>
            </a:pPr>
            <a:r>
              <a:t>More responsive</a:t>
            </a:r>
            <a:br/>
            <a:r>
              <a:t>(to customers and staff)</a:t>
            </a:r>
          </a:p>
          <a:p>
            <a:pPr marL="200526" indent="-200526">
              <a:spcBef>
                <a:spcPts val="1000"/>
              </a:spcBef>
              <a:buSzPct val="100000"/>
              <a:buChar char="•"/>
              <a:defRPr>
                <a:solidFill>
                  <a:srgbClr val="FFFFFF"/>
                </a:solidFill>
                <a:latin typeface="Roboto Light"/>
                <a:ea typeface="Roboto Light"/>
                <a:cs typeface="Roboto Light"/>
                <a:sym typeface="Roboto Light"/>
              </a:defRPr>
            </a:pPr>
            <a:r>
              <a:t>Deeper insight</a:t>
            </a:r>
            <a:br/>
            <a:r>
              <a:t>(with dashboard analytics)</a:t>
            </a:r>
          </a:p>
        </p:txBody>
      </p:sp>
      <p:sp>
        <p:nvSpPr>
          <p:cNvPr id="319" name="Flexible pricing (saleable to organization size and need)…"/>
          <p:cNvSpPr txBox="1"/>
          <p:nvPr/>
        </p:nvSpPr>
        <p:spPr>
          <a:xfrm>
            <a:off x="8381107" y="3285549"/>
            <a:ext cx="3111451" cy="2565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00526" indent="-200526">
              <a:spcBef>
                <a:spcPts val="1000"/>
              </a:spcBef>
              <a:buSzPct val="100000"/>
              <a:buChar char="•"/>
              <a:defRPr>
                <a:solidFill>
                  <a:srgbClr val="FFFFFF"/>
                </a:solidFill>
                <a:latin typeface="Roboto Light"/>
                <a:ea typeface="Roboto Light"/>
                <a:cs typeface="Roboto Light"/>
                <a:sym typeface="Roboto Light"/>
              </a:defRPr>
            </a:pPr>
            <a:r>
              <a:t>Flexible pricing</a:t>
            </a:r>
            <a:br/>
            <a:r>
              <a:t>(saleable to organization size and need)</a:t>
            </a:r>
          </a:p>
          <a:p>
            <a:pPr marL="200526" indent="-200526">
              <a:spcBef>
                <a:spcPts val="1000"/>
              </a:spcBef>
              <a:buSzPct val="100000"/>
              <a:buChar char="•"/>
              <a:defRPr>
                <a:solidFill>
                  <a:srgbClr val="FFFFFF"/>
                </a:solidFill>
                <a:latin typeface="Roboto Light"/>
                <a:ea typeface="Roboto Light"/>
                <a:cs typeface="Roboto Light"/>
                <a:sym typeface="Roboto Light"/>
              </a:defRPr>
            </a:pPr>
            <a:r>
              <a:t>Easy to integrate (embeds with all leading helpdesk and CRM tools, such as ConnectWise, MailChimp, and Salesdesk)</a:t>
            </a:r>
          </a:p>
        </p:txBody>
      </p:sp>
      <p:sp>
        <p:nvSpPr>
          <p:cNvPr id="320" name="Simple and effective"/>
          <p:cNvSpPr txBox="1"/>
          <p:nvPr/>
        </p:nvSpPr>
        <p:spPr>
          <a:xfrm>
            <a:off x="-62295" y="183068"/>
            <a:ext cx="12198152" cy="8981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a:lnSpc>
                <a:spcPct val="90000"/>
              </a:lnSpc>
              <a:defRPr sz="3800">
                <a:solidFill>
                  <a:srgbClr val="FFFFFF"/>
                </a:solidFill>
                <a:latin typeface="Roboto Light"/>
                <a:ea typeface="Roboto Light"/>
                <a:cs typeface="Roboto Light"/>
                <a:sym typeface="Roboto Light"/>
              </a:defRPr>
            </a:lvl1pPr>
          </a:lstStyle>
          <a:p>
            <a:r>
              <a:rPr dirty="0"/>
              <a:t>Simple and effective</a:t>
            </a:r>
          </a:p>
        </p:txBody>
      </p:sp>
      <p:sp>
        <p:nvSpPr>
          <p:cNvPr id="321" name="The benefits of using Customer Thermometer"/>
          <p:cNvSpPr txBox="1">
            <a:spLocks noGrp="1"/>
          </p:cNvSpPr>
          <p:nvPr>
            <p:ph type="body" sz="quarter" idx="4294967295"/>
          </p:nvPr>
        </p:nvSpPr>
        <p:spPr>
          <a:xfrm>
            <a:off x="646112" y="1065972"/>
            <a:ext cx="10899776" cy="404813"/>
          </a:xfrm>
          <a:prstGeom prst="rect">
            <a:avLst/>
          </a:prstGeom>
        </p:spPr>
        <p:txBody>
          <a:bodyPr>
            <a:normAutofit/>
          </a:bodyPr>
          <a:lstStyle>
            <a:lvl1pPr marL="0" indent="0" algn="ctr">
              <a:lnSpc>
                <a:spcPct val="100000"/>
              </a:lnSpc>
              <a:buSzTx/>
              <a:buNone/>
              <a:defRPr sz="1900">
                <a:solidFill>
                  <a:srgbClr val="D8EDE2"/>
                </a:solidFill>
                <a:latin typeface="Roboto Bold"/>
                <a:ea typeface="Roboto Bold"/>
                <a:cs typeface="Roboto Bold"/>
                <a:sym typeface="Roboto Bold"/>
              </a:defRPr>
            </a:lvl1pPr>
          </a:lstStyle>
          <a:p>
            <a:r>
              <a:rPr dirty="0"/>
              <a:t>The benefits of using Customer Thermometer</a:t>
            </a:r>
          </a:p>
        </p:txBody>
      </p:sp>
      <p:pic>
        <p:nvPicPr>
          <p:cNvPr id="322" name="Asset 3@2x.png" descr="Asset 3@2x.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5115" y="2201137"/>
            <a:ext cx="828144" cy="828144"/>
          </a:xfrm>
          <a:prstGeom prst="rect">
            <a:avLst/>
          </a:prstGeom>
          <a:ln w="12700">
            <a:miter lim="400000"/>
          </a:ln>
        </p:spPr>
      </p:pic>
      <p:pic>
        <p:nvPicPr>
          <p:cNvPr id="323" name="Asset 2@2x.png" descr="Asset 2@2x.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3906" y="2201137"/>
            <a:ext cx="828144" cy="828144"/>
          </a:xfrm>
          <a:prstGeom prst="rect">
            <a:avLst/>
          </a:prstGeom>
          <a:ln w="12700">
            <a:miter lim="400000"/>
          </a:ln>
        </p:spPr>
      </p:pic>
      <p:pic>
        <p:nvPicPr>
          <p:cNvPr id="324" name="Asset 1@2x.png" descr="Asset 1@2x.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798" y="2201137"/>
            <a:ext cx="828143" cy="828144"/>
          </a:xfrm>
          <a:prstGeom prst="rect">
            <a:avLst/>
          </a:prstGeom>
          <a:ln w="12700">
            <a:miter lim="400000"/>
          </a:ln>
        </p:spPr>
      </p:pic>
      <p:sp>
        <p:nvSpPr>
          <p:cNvPr id="325" name="Speed"/>
          <p:cNvSpPr txBox="1"/>
          <p:nvPr/>
        </p:nvSpPr>
        <p:spPr>
          <a:xfrm>
            <a:off x="1533624" y="2127130"/>
            <a:ext cx="1365151" cy="8981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spcBef>
                <a:spcPts val="1000"/>
              </a:spcBef>
              <a:defRPr sz="2600">
                <a:solidFill>
                  <a:srgbClr val="FFFFFF"/>
                </a:solidFill>
                <a:latin typeface="Roboto Light"/>
                <a:ea typeface="Roboto Light"/>
                <a:cs typeface="Roboto Light"/>
                <a:sym typeface="Roboto Light"/>
              </a:defRPr>
            </a:lvl1pPr>
          </a:lstStyle>
          <a:p>
            <a:r>
              <a:t>Speed</a:t>
            </a:r>
          </a:p>
        </p:txBody>
      </p:sp>
      <p:sp>
        <p:nvSpPr>
          <p:cNvPr id="326" name="Actionable Intelligence"/>
          <p:cNvSpPr txBox="1"/>
          <p:nvPr/>
        </p:nvSpPr>
        <p:spPr>
          <a:xfrm>
            <a:off x="5476924" y="2041207"/>
            <a:ext cx="2244866" cy="106998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80000"/>
              </a:lnSpc>
              <a:spcBef>
                <a:spcPts val="1000"/>
              </a:spcBef>
              <a:defRPr sz="2600">
                <a:solidFill>
                  <a:srgbClr val="FFFFFF"/>
                </a:solidFill>
                <a:latin typeface="Roboto Light"/>
                <a:ea typeface="Roboto Light"/>
                <a:cs typeface="Roboto Light"/>
                <a:sym typeface="Roboto Light"/>
              </a:defRPr>
            </a:lvl1pPr>
          </a:lstStyle>
          <a:p>
            <a:r>
              <a:t>Actionable Intelligence</a:t>
            </a:r>
          </a:p>
        </p:txBody>
      </p:sp>
      <p:sp>
        <p:nvSpPr>
          <p:cNvPr id="327" name="Cost-effective"/>
          <p:cNvSpPr txBox="1"/>
          <p:nvPr/>
        </p:nvSpPr>
        <p:spPr>
          <a:xfrm>
            <a:off x="9312324" y="2066607"/>
            <a:ext cx="2280792" cy="106998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spcBef>
                <a:spcPts val="1000"/>
              </a:spcBef>
              <a:defRPr sz="2600">
                <a:solidFill>
                  <a:srgbClr val="FFFFFF"/>
                </a:solidFill>
                <a:latin typeface="Roboto Light"/>
                <a:ea typeface="Roboto Light"/>
                <a:cs typeface="Roboto Light"/>
                <a:sym typeface="Roboto Light"/>
              </a:defRPr>
            </a:lvl1pPr>
          </a:lstStyle>
          <a:p>
            <a:r>
              <a:t>Cost-effective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3A77A-F6C6-EA42-908F-A0BDD19709C6}"/>
              </a:ext>
            </a:extLst>
          </p:cNvPr>
          <p:cNvSpPr/>
          <p:nvPr/>
        </p:nvSpPr>
        <p:spPr>
          <a:xfrm>
            <a:off x="903889" y="700151"/>
            <a:ext cx="11067394" cy="5632311"/>
          </a:xfrm>
          <a:prstGeom prst="rect">
            <a:avLst/>
          </a:prstGeom>
        </p:spPr>
        <p:txBody>
          <a:bodyPr wrap="square">
            <a:spAutoFit/>
          </a:bodyPr>
          <a:lstStyle/>
          <a:p>
            <a:r>
              <a:rPr lang="en-GB" sz="4000" dirty="0">
                <a:solidFill>
                  <a:schemeClr val="bg1"/>
                </a:solidFill>
                <a:latin typeface="Roboto" panose="02000000000000000000" pitchFamily="2" charset="0"/>
              </a:rPr>
              <a:t>Today successful companies </a:t>
            </a:r>
            <a:r>
              <a:rPr lang="en-GB" sz="4000" b="1" dirty="0">
                <a:solidFill>
                  <a:schemeClr val="bg1"/>
                </a:solidFill>
                <a:latin typeface="Roboto" panose="02000000000000000000" pitchFamily="2" charset="0"/>
              </a:rPr>
              <a:t>start with the customer</a:t>
            </a:r>
            <a:r>
              <a:rPr lang="en-GB" sz="4000" dirty="0">
                <a:solidFill>
                  <a:schemeClr val="bg1"/>
                </a:solidFill>
                <a:latin typeface="Roboto" panose="02000000000000000000" pitchFamily="2" charset="0"/>
              </a:rPr>
              <a:t>… </a:t>
            </a:r>
          </a:p>
          <a:p>
            <a:endParaRPr lang="en-GB" sz="4000" dirty="0">
              <a:solidFill>
                <a:schemeClr val="bg1"/>
              </a:solidFill>
              <a:latin typeface="Roboto" panose="02000000000000000000" pitchFamily="2" charset="0"/>
            </a:endParaRPr>
          </a:p>
          <a:p>
            <a:r>
              <a:rPr lang="en-GB" sz="4000" dirty="0">
                <a:solidFill>
                  <a:schemeClr val="bg1"/>
                </a:solidFill>
                <a:latin typeface="Roboto" panose="02000000000000000000" pitchFamily="2" charset="0"/>
              </a:rPr>
              <a:t>And </a:t>
            </a:r>
            <a:r>
              <a:rPr lang="en-GB" sz="4000" b="1" dirty="0">
                <a:solidFill>
                  <a:schemeClr val="bg1"/>
                </a:solidFill>
                <a:latin typeface="Roboto" panose="02000000000000000000" pitchFamily="2" charset="0"/>
              </a:rPr>
              <a:t>the more information you can learn about the customer</a:t>
            </a:r>
            <a:r>
              <a:rPr lang="en-GB" sz="4000" dirty="0">
                <a:solidFill>
                  <a:schemeClr val="bg1"/>
                </a:solidFill>
                <a:latin typeface="Roboto" panose="02000000000000000000" pitchFamily="2" charset="0"/>
              </a:rPr>
              <a:t>, the better you can serve their needs, and the more </a:t>
            </a:r>
            <a:r>
              <a:rPr lang="en-GB" sz="4000" b="1" dirty="0">
                <a:solidFill>
                  <a:schemeClr val="bg1"/>
                </a:solidFill>
                <a:latin typeface="Roboto" panose="02000000000000000000" pitchFamily="2" charset="0"/>
              </a:rPr>
              <a:t>valuable the relationship </a:t>
            </a:r>
            <a:r>
              <a:rPr lang="en-GB" sz="4000" dirty="0">
                <a:solidFill>
                  <a:schemeClr val="bg1"/>
                </a:solidFill>
                <a:latin typeface="Roboto" panose="02000000000000000000" pitchFamily="2" charset="0"/>
              </a:rPr>
              <a:t>becomes.</a:t>
            </a:r>
          </a:p>
          <a:p>
            <a:endParaRPr lang="en-GB" sz="4000" i="1" dirty="0">
              <a:solidFill>
                <a:schemeClr val="bg1"/>
              </a:solidFill>
              <a:latin typeface="Roboto" panose="02000000000000000000" pitchFamily="2" charset="0"/>
            </a:endParaRPr>
          </a:p>
          <a:p>
            <a:r>
              <a:rPr lang="en-GB" sz="4000" i="1" dirty="0">
                <a:solidFill>
                  <a:schemeClr val="bg1"/>
                </a:solidFill>
                <a:latin typeface="Roboto" panose="02000000000000000000" pitchFamily="2" charset="0"/>
              </a:rPr>
              <a:t>-Tien </a:t>
            </a:r>
            <a:r>
              <a:rPr lang="en-GB" sz="4000" i="1" dirty="0" err="1">
                <a:solidFill>
                  <a:schemeClr val="bg1"/>
                </a:solidFill>
                <a:latin typeface="Roboto" panose="02000000000000000000" pitchFamily="2" charset="0"/>
              </a:rPr>
              <a:t>Tzou</a:t>
            </a:r>
            <a:endParaRPr lang="en-US" sz="4000" i="1" dirty="0">
              <a:solidFill>
                <a:schemeClr val="bg1"/>
              </a:solidFill>
            </a:endParaRPr>
          </a:p>
        </p:txBody>
      </p:sp>
    </p:spTree>
    <p:extLst>
      <p:ext uri="{BB962C8B-B14F-4D97-AF65-F5344CB8AC3E}">
        <p14:creationId xmlns:p14="http://schemas.microsoft.com/office/powerpoint/2010/main" val="6402282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3A77A-F6C6-EA42-908F-A0BDD19709C6}"/>
              </a:ext>
            </a:extLst>
          </p:cNvPr>
          <p:cNvSpPr/>
          <p:nvPr/>
        </p:nvSpPr>
        <p:spPr>
          <a:xfrm>
            <a:off x="562303" y="2275922"/>
            <a:ext cx="11067394" cy="1323439"/>
          </a:xfrm>
          <a:prstGeom prst="rect">
            <a:avLst/>
          </a:prstGeom>
        </p:spPr>
        <p:txBody>
          <a:bodyPr wrap="square">
            <a:spAutoFit/>
          </a:bodyPr>
          <a:lstStyle/>
          <a:p>
            <a:pPr algn="ctr"/>
            <a:r>
              <a:rPr lang="en-GB" sz="4000" dirty="0">
                <a:solidFill>
                  <a:schemeClr val="bg1"/>
                </a:solidFill>
                <a:latin typeface="Roboto" panose="02000000000000000000" pitchFamily="2" charset="0"/>
              </a:rPr>
              <a:t>And help you identify and reward your most customer-enchanting staff?</a:t>
            </a:r>
            <a:endParaRPr lang="en-US" sz="4000" i="1" dirty="0">
              <a:solidFill>
                <a:schemeClr val="bg1"/>
              </a:solidFill>
            </a:endParaRPr>
          </a:p>
        </p:txBody>
      </p:sp>
      <p:pic>
        <p:nvPicPr>
          <p:cNvPr id="5" name="Picture 4">
            <a:extLst>
              <a:ext uri="{FF2B5EF4-FFF2-40B4-BE49-F238E27FC236}">
                <a16:creationId xmlns:a16="http://schemas.microsoft.com/office/drawing/2014/main" id="{7B0A842C-418D-744A-AF0C-2D0258B18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9486" y="3920358"/>
            <a:ext cx="1933028" cy="1933028"/>
          </a:xfrm>
          <a:prstGeom prst="rect">
            <a:avLst/>
          </a:prstGeom>
        </p:spPr>
      </p:pic>
    </p:spTree>
    <p:extLst>
      <p:ext uri="{BB962C8B-B14F-4D97-AF65-F5344CB8AC3E}">
        <p14:creationId xmlns:p14="http://schemas.microsoft.com/office/powerpoint/2010/main" val="18158299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3A77A-F6C6-EA42-908F-A0BDD19709C6}"/>
              </a:ext>
            </a:extLst>
          </p:cNvPr>
          <p:cNvSpPr/>
          <p:nvPr/>
        </p:nvSpPr>
        <p:spPr>
          <a:xfrm>
            <a:off x="562303" y="2275922"/>
            <a:ext cx="11067394" cy="1323439"/>
          </a:xfrm>
          <a:prstGeom prst="rect">
            <a:avLst/>
          </a:prstGeom>
        </p:spPr>
        <p:txBody>
          <a:bodyPr wrap="square">
            <a:spAutoFit/>
          </a:bodyPr>
          <a:lstStyle/>
          <a:p>
            <a:pPr algn="ctr"/>
            <a:r>
              <a:rPr lang="en-GB" sz="4000" dirty="0">
                <a:solidFill>
                  <a:schemeClr val="bg1"/>
                </a:solidFill>
                <a:latin typeface="Roboto" panose="02000000000000000000" pitchFamily="2" charset="0"/>
              </a:rPr>
              <a:t>What if your surveys weren’t a source of customer boredom but of customer joy?</a:t>
            </a:r>
            <a:endParaRPr lang="en-US" sz="4000" i="1" dirty="0">
              <a:solidFill>
                <a:schemeClr val="bg1"/>
              </a:solidFill>
            </a:endParaRPr>
          </a:p>
        </p:txBody>
      </p:sp>
      <p:pic>
        <p:nvPicPr>
          <p:cNvPr id="3" name="Picture 2">
            <a:extLst>
              <a:ext uri="{FF2B5EF4-FFF2-40B4-BE49-F238E27FC236}">
                <a16:creationId xmlns:a16="http://schemas.microsoft.com/office/drawing/2014/main" id="{4CCEA659-5AAE-7C40-856D-C5F98CE6D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0073" y="3900127"/>
            <a:ext cx="3311853" cy="2137848"/>
          </a:xfrm>
          <a:prstGeom prst="rect">
            <a:avLst/>
          </a:prstGeom>
        </p:spPr>
      </p:pic>
    </p:spTree>
    <p:extLst>
      <p:ext uri="{BB962C8B-B14F-4D97-AF65-F5344CB8AC3E}">
        <p14:creationId xmlns:p14="http://schemas.microsoft.com/office/powerpoint/2010/main" val="19929861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1-click email surveys customers love"/>
          <p:cNvSpPr txBox="1">
            <a:spLocks noGrp="1"/>
          </p:cNvSpPr>
          <p:nvPr>
            <p:ph type="title" idx="4294967295"/>
          </p:nvPr>
        </p:nvSpPr>
        <p:spPr>
          <a:xfrm>
            <a:off x="857739" y="-295422"/>
            <a:ext cx="9904046" cy="2088674"/>
          </a:xfrm>
          <a:prstGeom prst="rect">
            <a:avLst/>
          </a:prstGeom>
        </p:spPr>
        <p:txBody>
          <a:bodyPr>
            <a:normAutofit/>
          </a:bodyPr>
          <a:lstStyle>
            <a:lvl1pPr algn="l">
              <a:lnSpc>
                <a:spcPct val="80000"/>
              </a:lnSpc>
              <a:defRPr sz="4500" spc="-90">
                <a:solidFill>
                  <a:srgbClr val="FFFFFF"/>
                </a:solidFill>
                <a:latin typeface="Roboto Light"/>
                <a:ea typeface="Roboto Light"/>
                <a:cs typeface="Roboto Light"/>
                <a:sym typeface="Roboto Light"/>
              </a:defRPr>
            </a:lvl1pPr>
          </a:lstStyle>
          <a:p>
            <a:r>
              <a:rPr lang="en-GB" sz="4000" dirty="0"/>
              <a:t>Are your surveys struggling? Go from this…</a:t>
            </a:r>
            <a:endParaRPr sz="4000" dirty="0"/>
          </a:p>
        </p:txBody>
      </p:sp>
      <p:pic>
        <p:nvPicPr>
          <p:cNvPr id="11" name="Image result for satisfaction survey examples" descr="Image result for satisfaction survey examples">
            <a:extLst>
              <a:ext uri="{FF2B5EF4-FFF2-40B4-BE49-F238E27FC236}">
                <a16:creationId xmlns:a16="http://schemas.microsoft.com/office/drawing/2014/main" id="{A8E1F37B-3C43-6B4B-9F84-FB446B8B8EBF}"/>
              </a:ext>
            </a:extLst>
          </p:cNvPr>
          <p:cNvPicPr>
            <a:picLocks noChangeAspect="1"/>
          </p:cNvPicPr>
          <p:nvPr/>
        </p:nvPicPr>
        <p:blipFill>
          <a:blip r:embed="rId3"/>
          <a:stretch>
            <a:fillRect/>
          </a:stretch>
        </p:blipFill>
        <p:spPr>
          <a:xfrm>
            <a:off x="857739" y="1311920"/>
            <a:ext cx="5232426" cy="4224911"/>
          </a:xfrm>
          <a:prstGeom prst="rect">
            <a:avLst/>
          </a:prstGeom>
          <a:ln w="9525" cap="flat">
            <a:solidFill>
              <a:srgbClr val="AABED7"/>
            </a:solidFill>
            <a:prstDash val="solid"/>
            <a:round/>
          </a:ln>
          <a:effectLst>
            <a:outerShdw blurRad="50800" dist="76200" dir="2700000" rotWithShape="0">
              <a:srgbClr val="808080">
                <a:alpha val="39999"/>
              </a:srgbClr>
            </a:outerShdw>
          </a:effectLst>
        </p:spPr>
      </p:pic>
      <p:pic>
        <p:nvPicPr>
          <p:cNvPr id="12" name="image.jpeg" descr="image.jpeg">
            <a:extLst>
              <a:ext uri="{FF2B5EF4-FFF2-40B4-BE49-F238E27FC236}">
                <a16:creationId xmlns:a16="http://schemas.microsoft.com/office/drawing/2014/main" id="{4BD01EA2-82EA-FE4B-8D49-417C3AA77BF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76837" y="1311920"/>
            <a:ext cx="4505452" cy="4224911"/>
          </a:xfrm>
          <a:prstGeom prst="rect">
            <a:avLst/>
          </a:prstGeom>
          <a:ln w="9525" cap="flat">
            <a:solidFill>
              <a:srgbClr val="AABED7"/>
            </a:solidFill>
            <a:prstDash val="solid"/>
            <a:round/>
          </a:ln>
          <a:effectLst>
            <a:outerShdw blurRad="50800" dist="76200" dir="2700000" rotWithShape="0">
              <a:srgbClr val="808080">
                <a:alpha val="39999"/>
              </a:srgbClr>
            </a:outerShdw>
          </a:effectLst>
        </p:spPr>
      </p:pic>
    </p:spTree>
    <p:extLst>
      <p:ext uri="{BB962C8B-B14F-4D97-AF65-F5344CB8AC3E}">
        <p14:creationId xmlns:p14="http://schemas.microsoft.com/office/powerpoint/2010/main" val="21802031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1-click email surveys customers love"/>
          <p:cNvSpPr txBox="1">
            <a:spLocks noGrp="1"/>
          </p:cNvSpPr>
          <p:nvPr>
            <p:ph type="title" idx="4294967295"/>
          </p:nvPr>
        </p:nvSpPr>
        <p:spPr>
          <a:xfrm>
            <a:off x="857739" y="-295422"/>
            <a:ext cx="9904046" cy="2088674"/>
          </a:xfrm>
          <a:prstGeom prst="rect">
            <a:avLst/>
          </a:prstGeom>
        </p:spPr>
        <p:txBody>
          <a:bodyPr>
            <a:normAutofit/>
          </a:bodyPr>
          <a:lstStyle>
            <a:lvl1pPr algn="l">
              <a:lnSpc>
                <a:spcPct val="80000"/>
              </a:lnSpc>
              <a:defRPr sz="4500" spc="-90">
                <a:solidFill>
                  <a:srgbClr val="FFFFFF"/>
                </a:solidFill>
                <a:latin typeface="Roboto Light"/>
                <a:ea typeface="Roboto Light"/>
                <a:cs typeface="Roboto Light"/>
                <a:sym typeface="Roboto Light"/>
              </a:defRPr>
            </a:lvl1pPr>
          </a:lstStyle>
          <a:p>
            <a:r>
              <a:rPr lang="en-GB" dirty="0"/>
              <a:t>To this</a:t>
            </a:r>
            <a:endParaRPr dirty="0"/>
          </a:p>
        </p:txBody>
      </p:sp>
      <p:pic>
        <p:nvPicPr>
          <p:cNvPr id="237" name="Image" descr="Image"/>
          <p:cNvPicPr>
            <a:picLocks noChangeAspect="1"/>
          </p:cNvPicPr>
          <p:nvPr/>
        </p:nvPicPr>
        <p:blipFill>
          <a:blip r:embed="rId3"/>
          <a:stretch>
            <a:fillRect/>
          </a:stretch>
        </p:blipFill>
        <p:spPr>
          <a:xfrm>
            <a:off x="1614570" y="1035068"/>
            <a:ext cx="903586" cy="103536"/>
          </a:xfrm>
          <a:prstGeom prst="rect">
            <a:avLst/>
          </a:prstGeom>
          <a:ln w="12700">
            <a:miter lim="400000"/>
          </a:ln>
        </p:spPr>
      </p:pic>
      <p:pic>
        <p:nvPicPr>
          <p:cNvPr id="8" name="Picture 7">
            <a:extLst>
              <a:ext uri="{FF2B5EF4-FFF2-40B4-BE49-F238E27FC236}">
                <a16:creationId xmlns:a16="http://schemas.microsoft.com/office/drawing/2014/main" id="{044FD0D6-3479-FF45-9D6D-6580DC1D9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7432" y="703386"/>
            <a:ext cx="10277232" cy="5780942"/>
          </a:xfrm>
          <a:prstGeom prst="rect">
            <a:avLst/>
          </a:prstGeom>
        </p:spPr>
      </p:pic>
      <p:pic>
        <p:nvPicPr>
          <p:cNvPr id="9" name="Picture 8">
            <a:extLst>
              <a:ext uri="{FF2B5EF4-FFF2-40B4-BE49-F238E27FC236}">
                <a16:creationId xmlns:a16="http://schemas.microsoft.com/office/drawing/2014/main" id="{BB6F4017-F4C9-AB4B-A4B7-45ACA861EB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5861">
            <a:off x="899884" y="2651172"/>
            <a:ext cx="3858862" cy="2170610"/>
          </a:xfrm>
          <a:prstGeom prst="rect">
            <a:avLst/>
          </a:prstGeom>
        </p:spPr>
      </p:pic>
    </p:spTree>
    <p:extLst>
      <p:ext uri="{BB962C8B-B14F-4D97-AF65-F5344CB8AC3E}">
        <p14:creationId xmlns:p14="http://schemas.microsoft.com/office/powerpoint/2010/main" val="24814055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37E5E-AFEC-7840-B59F-777F97634864}"/>
              </a:ext>
            </a:extLst>
          </p:cNvPr>
          <p:cNvSpPr/>
          <p:nvPr/>
        </p:nvSpPr>
        <p:spPr>
          <a:xfrm>
            <a:off x="562303" y="798307"/>
            <a:ext cx="11067394" cy="5016758"/>
          </a:xfrm>
          <a:prstGeom prst="rect">
            <a:avLst/>
          </a:prstGeom>
        </p:spPr>
        <p:txBody>
          <a:bodyPr wrap="square">
            <a:spAutoFit/>
          </a:bodyPr>
          <a:lstStyle/>
          <a:p>
            <a:r>
              <a:rPr lang="en-GB" sz="3200" dirty="0">
                <a:solidFill>
                  <a:schemeClr val="bg1"/>
                </a:solidFill>
                <a:latin typeface="Roboto" panose="02000000000000000000" pitchFamily="2" charset="0"/>
              </a:rPr>
              <a:t>What if you could stop even 5% of customers leaving you</a:t>
            </a:r>
          </a:p>
          <a:p>
            <a:endParaRPr lang="en-GB" sz="3200" dirty="0">
              <a:solidFill>
                <a:schemeClr val="bg1"/>
              </a:solidFill>
              <a:latin typeface="Roboto" panose="02000000000000000000" pitchFamily="2" charset="0"/>
            </a:endParaRPr>
          </a:p>
          <a:p>
            <a:r>
              <a:rPr lang="en-GB" sz="3200" dirty="0">
                <a:solidFill>
                  <a:schemeClr val="bg1"/>
                </a:solidFill>
                <a:latin typeface="Roboto" panose="02000000000000000000" pitchFamily="2" charset="0"/>
              </a:rPr>
              <a:t>And increase your employees’ performance by 5%</a:t>
            </a:r>
          </a:p>
          <a:p>
            <a:endParaRPr lang="en-GB" sz="3200" dirty="0">
              <a:solidFill>
                <a:schemeClr val="bg1"/>
              </a:solidFill>
              <a:latin typeface="Roboto" panose="02000000000000000000" pitchFamily="2" charset="0"/>
            </a:endParaRPr>
          </a:p>
          <a:p>
            <a:r>
              <a:rPr lang="en-GB" sz="3200" dirty="0">
                <a:solidFill>
                  <a:schemeClr val="bg1"/>
                </a:solidFill>
                <a:latin typeface="Roboto" panose="02000000000000000000" pitchFamily="2" charset="0"/>
              </a:rPr>
              <a:t>And increase your survey response by up to 600%</a:t>
            </a:r>
          </a:p>
          <a:p>
            <a:endParaRPr lang="en-GB" sz="3200" dirty="0">
              <a:solidFill>
                <a:schemeClr val="bg1"/>
              </a:solidFill>
              <a:latin typeface="Roboto" panose="02000000000000000000" pitchFamily="2" charset="0"/>
            </a:endParaRPr>
          </a:p>
          <a:p>
            <a:endParaRPr lang="en-GB" sz="3200" dirty="0">
              <a:solidFill>
                <a:schemeClr val="bg1"/>
              </a:solidFill>
              <a:latin typeface="Roboto" panose="02000000000000000000" pitchFamily="2" charset="0"/>
            </a:endParaRPr>
          </a:p>
          <a:p>
            <a:r>
              <a:rPr lang="en-GB" sz="3200" b="1" dirty="0">
                <a:solidFill>
                  <a:schemeClr val="bg1"/>
                </a:solidFill>
                <a:latin typeface="Roboto" panose="02000000000000000000" pitchFamily="2" charset="0"/>
              </a:rPr>
              <a:t>What’s that worth to your business?</a:t>
            </a:r>
          </a:p>
          <a:p>
            <a:endParaRPr lang="en-GB" sz="3200" dirty="0">
              <a:solidFill>
                <a:schemeClr val="bg1"/>
              </a:solidFill>
              <a:latin typeface="Roboto" panose="02000000000000000000" pitchFamily="2" charset="0"/>
            </a:endParaRPr>
          </a:p>
          <a:p>
            <a:r>
              <a:rPr lang="en-GB" sz="3200" b="1" dirty="0">
                <a:solidFill>
                  <a:schemeClr val="bg1"/>
                </a:solidFill>
                <a:latin typeface="Roboto" panose="02000000000000000000" pitchFamily="2" charset="0"/>
              </a:rPr>
              <a:t>This is what we do</a:t>
            </a:r>
            <a:endParaRPr lang="en-US" sz="3200" b="1" dirty="0">
              <a:solidFill>
                <a:schemeClr val="bg1"/>
              </a:solidFill>
            </a:endParaRPr>
          </a:p>
        </p:txBody>
      </p:sp>
      <p:pic>
        <p:nvPicPr>
          <p:cNvPr id="3" name="Image" descr="Image">
            <a:extLst>
              <a:ext uri="{FF2B5EF4-FFF2-40B4-BE49-F238E27FC236}">
                <a16:creationId xmlns:a16="http://schemas.microsoft.com/office/drawing/2014/main" id="{A53B9FAB-DC3B-9447-98A0-D83DB4857C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3503" y="5829905"/>
            <a:ext cx="547231" cy="62704"/>
          </a:xfrm>
          <a:prstGeom prst="rect">
            <a:avLst/>
          </a:prstGeom>
          <a:ln w="12700">
            <a:miter lim="400000"/>
          </a:ln>
        </p:spPr>
      </p:pic>
      <p:pic>
        <p:nvPicPr>
          <p:cNvPr id="4" name="Picture 3">
            <a:extLst>
              <a:ext uri="{FF2B5EF4-FFF2-40B4-BE49-F238E27FC236}">
                <a16:creationId xmlns:a16="http://schemas.microsoft.com/office/drawing/2014/main" id="{C1BAECC2-3144-3849-9CAB-A68A7C37C1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41" y="798307"/>
            <a:ext cx="571500" cy="571500"/>
          </a:xfrm>
          <a:prstGeom prst="rect">
            <a:avLst/>
          </a:prstGeom>
        </p:spPr>
      </p:pic>
      <p:pic>
        <p:nvPicPr>
          <p:cNvPr id="5" name="Picture 4">
            <a:extLst>
              <a:ext uri="{FF2B5EF4-FFF2-40B4-BE49-F238E27FC236}">
                <a16:creationId xmlns:a16="http://schemas.microsoft.com/office/drawing/2014/main" id="{2AFA78AF-B77B-B244-8E71-985914730C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6440" y="1557126"/>
            <a:ext cx="824639" cy="824639"/>
          </a:xfrm>
          <a:prstGeom prst="rect">
            <a:avLst/>
          </a:prstGeom>
        </p:spPr>
      </p:pic>
      <p:pic>
        <p:nvPicPr>
          <p:cNvPr id="6" name="Picture 5">
            <a:extLst>
              <a:ext uri="{FF2B5EF4-FFF2-40B4-BE49-F238E27FC236}">
                <a16:creationId xmlns:a16="http://schemas.microsoft.com/office/drawing/2014/main" id="{7379B314-801B-1C47-95E5-CF42E6330A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9645" y="2692471"/>
            <a:ext cx="862776" cy="556934"/>
          </a:xfrm>
          <a:prstGeom prst="rect">
            <a:avLst/>
          </a:prstGeom>
        </p:spPr>
      </p:pic>
    </p:spTree>
    <p:extLst>
      <p:ext uri="{BB962C8B-B14F-4D97-AF65-F5344CB8AC3E}">
        <p14:creationId xmlns:p14="http://schemas.microsoft.com/office/powerpoint/2010/main" val="518785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a:off x="-26983" y="0"/>
            <a:ext cx="12218983" cy="6890031"/>
          </a:xfrm>
          <a:prstGeom prst="rect">
            <a:avLst/>
          </a:prstGeom>
          <a:ln w="12700">
            <a:miter lim="400000"/>
          </a:ln>
        </p:spPr>
      </p:pic>
      <p:grpSp>
        <p:nvGrpSpPr>
          <p:cNvPr id="4" name="Group 3">
            <a:extLst>
              <a:ext uri="{FF2B5EF4-FFF2-40B4-BE49-F238E27FC236}">
                <a16:creationId xmlns:a16="http://schemas.microsoft.com/office/drawing/2014/main" id="{3935133C-B022-6A48-BDF3-50FCBB4CB24B}"/>
              </a:ext>
            </a:extLst>
          </p:cNvPr>
          <p:cNvGrpSpPr/>
          <p:nvPr/>
        </p:nvGrpSpPr>
        <p:grpSpPr>
          <a:xfrm>
            <a:off x="0" y="1047307"/>
            <a:ext cx="12192000" cy="4763386"/>
            <a:chOff x="0" y="1047307"/>
            <a:chExt cx="12192000" cy="4763386"/>
          </a:xfrm>
        </p:grpSpPr>
        <p:pic>
          <p:nvPicPr>
            <p:cNvPr id="3" name="Picture 2">
              <a:extLst>
                <a:ext uri="{FF2B5EF4-FFF2-40B4-BE49-F238E27FC236}">
                  <a16:creationId xmlns:a16="http://schemas.microsoft.com/office/drawing/2014/main" id="{E7FE799C-1F86-A745-A13F-997EFAAD87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47307"/>
              <a:ext cx="12192000" cy="4763386"/>
            </a:xfrm>
            <a:prstGeom prst="rect">
              <a:avLst/>
            </a:prstGeom>
          </p:spPr>
        </p:pic>
        <p:pic>
          <p:nvPicPr>
            <p:cNvPr id="10" name="Layer 4.png" descr="Layer 4.png">
              <a:extLst>
                <a:ext uri="{FF2B5EF4-FFF2-40B4-BE49-F238E27FC236}">
                  <a16:creationId xmlns:a16="http://schemas.microsoft.com/office/drawing/2014/main" id="{5216EEF2-E531-C549-AC41-6424AFDF36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973" y="1994517"/>
              <a:ext cx="4451409" cy="2506573"/>
            </a:xfrm>
            <a:prstGeom prst="rect">
              <a:avLst/>
            </a:prstGeom>
            <a:ln w="12700">
              <a:miter lim="400000"/>
            </a:ln>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491" y="-16015"/>
            <a:ext cx="12218982" cy="6890031"/>
          </a:xfrm>
          <a:prstGeom prst="rect">
            <a:avLst/>
          </a:prstGeom>
          <a:ln w="12700">
            <a:miter lim="400000"/>
          </a:ln>
        </p:spPr>
      </p:pic>
      <p:sp>
        <p:nvSpPr>
          <p:cNvPr id="241" name="Rectangle"/>
          <p:cNvSpPr/>
          <p:nvPr/>
        </p:nvSpPr>
        <p:spPr>
          <a:xfrm rot="16716797">
            <a:off x="3742040" y="-1578417"/>
            <a:ext cx="8366480" cy="10563798"/>
          </a:xfrm>
          <a:prstGeom prst="rect">
            <a:avLst/>
          </a:prstGeom>
          <a:solidFill>
            <a:srgbClr val="FFFFFF"/>
          </a:solidFill>
          <a:ln w="12700">
            <a:miter lim="400000"/>
          </a:ln>
        </p:spPr>
        <p:txBody>
          <a:bodyPr lIns="45719" rIns="45719"/>
          <a:lstStyle/>
          <a:p>
            <a:endParaRPr/>
          </a:p>
        </p:txBody>
      </p:sp>
      <p:sp>
        <p:nvSpPr>
          <p:cNvPr id="242" name="We solve a major problem in customer engagement…"/>
          <p:cNvSpPr txBox="1">
            <a:spLocks noGrp="1"/>
          </p:cNvSpPr>
          <p:nvPr>
            <p:ph type="title" idx="4294967295"/>
          </p:nvPr>
        </p:nvSpPr>
        <p:spPr>
          <a:xfrm>
            <a:off x="501760" y="2020763"/>
            <a:ext cx="2183201" cy="2088674"/>
          </a:xfrm>
          <a:prstGeom prst="rect">
            <a:avLst/>
          </a:prstGeom>
        </p:spPr>
        <p:txBody>
          <a:bodyPr>
            <a:noAutofit/>
          </a:bodyPr>
          <a:lstStyle>
            <a:lvl1pPr algn="l">
              <a:defRPr sz="4000">
                <a:solidFill>
                  <a:srgbClr val="FFFFFF"/>
                </a:solidFill>
                <a:latin typeface="Roboto Light"/>
                <a:ea typeface="Roboto Light"/>
                <a:cs typeface="Roboto Light"/>
                <a:sym typeface="Roboto Light"/>
              </a:defRPr>
            </a:lvl1pPr>
          </a:lstStyle>
          <a:p>
            <a:r>
              <a:rPr lang="en-GB" sz="3200" dirty="0"/>
              <a:t>Light touch</a:t>
            </a:r>
            <a:br>
              <a:rPr lang="en-GB" sz="3200" dirty="0"/>
            </a:br>
            <a:br>
              <a:rPr lang="en-GB" sz="3200" dirty="0"/>
            </a:br>
            <a:r>
              <a:rPr lang="en-GB" sz="3200" dirty="0"/>
              <a:t>Use throughout the customer journey</a:t>
            </a:r>
            <a:r>
              <a:rPr sz="3200" dirty="0"/>
              <a:t>…</a:t>
            </a:r>
          </a:p>
        </p:txBody>
      </p:sp>
      <p:pic>
        <p:nvPicPr>
          <p:cNvPr id="4" name="Picture 3">
            <a:extLst>
              <a:ext uri="{FF2B5EF4-FFF2-40B4-BE49-F238E27FC236}">
                <a16:creationId xmlns:a16="http://schemas.microsoft.com/office/drawing/2014/main" id="{52E7FFE5-A0A5-FD45-8557-414AB2CD24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4955" y="723900"/>
            <a:ext cx="9468781" cy="5562600"/>
          </a:xfrm>
          <a:prstGeom prst="rect">
            <a:avLst/>
          </a:prstGeom>
        </p:spPr>
      </p:pic>
    </p:spTree>
    <p:extLst>
      <p:ext uri="{BB962C8B-B14F-4D97-AF65-F5344CB8AC3E}">
        <p14:creationId xmlns:p14="http://schemas.microsoft.com/office/powerpoint/2010/main" val="3533817191"/>
      </p:ext>
    </p:extLst>
  </p:cSld>
  <p:clrMapOvr>
    <a:masterClrMapping/>
  </p:clrMapOvr>
  <p:transition spd="med"/>
</p:sld>
</file>

<file path=ppt/theme/theme1.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Helvetica"/>
        <a:ea typeface="Helvetica"/>
        <a:cs typeface="Helvetica"/>
      </a:majorFont>
      <a:minorFont>
        <a:latin typeface="Calibri"/>
        <a:ea typeface="Calibri"/>
        <a:cs typeface="Calibri"/>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9BBB59"/>
      </a:accent3>
      <a:accent4>
        <a:srgbClr val="8064A2"/>
      </a:accent4>
      <a:accent5>
        <a:srgbClr val="4BACC6"/>
      </a:accent5>
      <a:accent6>
        <a:srgbClr val="F79646"/>
      </a:accent6>
      <a:hlink>
        <a:srgbClr val="0000FF"/>
      </a:hlink>
      <a:folHlink>
        <a:srgbClr val="FF00FF"/>
      </a:folHlink>
    </a:clrScheme>
    <a:fontScheme name="Droplet">
      <a:majorFont>
        <a:latin typeface="Helvetica"/>
        <a:ea typeface="Helvetica"/>
        <a:cs typeface="Helvetica"/>
      </a:majorFont>
      <a:minorFont>
        <a:latin typeface="Calibri"/>
        <a:ea typeface="Calibri"/>
        <a:cs typeface="Calibri"/>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3816</TotalTime>
  <Words>829</Words>
  <Application>Microsoft Macintosh PowerPoint</Application>
  <PresentationFormat>Widescreen</PresentationFormat>
  <Paragraphs>111</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Roboto</vt:lpstr>
      <vt:lpstr>Roboto Bold</vt:lpstr>
      <vt:lpstr>Roboto Light</vt:lpstr>
      <vt:lpstr>Roboto Regular</vt:lpstr>
      <vt:lpstr>Tw Cen MT</vt:lpstr>
      <vt:lpstr>Droplet</vt:lpstr>
      <vt:lpstr>1-click email surveys customers love</vt:lpstr>
      <vt:lpstr>PowerPoint Presentation</vt:lpstr>
      <vt:lpstr>PowerPoint Presentation</vt:lpstr>
      <vt:lpstr>PowerPoint Presentation</vt:lpstr>
      <vt:lpstr>Are your surveys struggling? Go from this…</vt:lpstr>
      <vt:lpstr>To this</vt:lpstr>
      <vt:lpstr>PowerPoint Presentation</vt:lpstr>
      <vt:lpstr>PowerPoint Presentation</vt:lpstr>
      <vt:lpstr>Light touch  Use throughout the customer journey…</vt:lpstr>
      <vt:lpstr>PowerPoint Presentation</vt:lpstr>
      <vt:lpstr>Four ways to get closer to your customers and staff</vt:lpstr>
      <vt:lpstr>…the click is just the beginning</vt:lpstr>
      <vt:lpstr>PowerPoint Presentation</vt:lpstr>
      <vt:lpstr>…all lead back to a powerful analytics &amp; alert platform that tracks real customer feedback, in real time</vt:lpstr>
      <vt:lpstr>PowerPoint Presentation</vt:lpstr>
      <vt:lpstr>With additional flexible access &amp; reporting options for Enterprises</vt:lpstr>
      <vt:lpstr>Why Customer Thermometer</vt:lpstr>
      <vt:lpstr>PowerPoint Presentation</vt:lpstr>
      <vt:lpstr>We get you more…  more feedback and a more representative 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1-click email surveys customers love</dc:title>
  <cp:lastModifiedBy>Lindsay Willott</cp:lastModifiedBy>
  <cp:revision>99</cp:revision>
  <cp:lastPrinted>2018-10-15T08:57:12Z</cp:lastPrinted>
  <dcterms:modified xsi:type="dcterms:W3CDTF">2019-05-30T08:59:52Z</dcterms:modified>
</cp:coreProperties>
</file>